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hAi6jI1pRJx2fqnJhH9cHNByCP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4242851"/>
            <a:ext cx="8968083" cy="27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1715" y="4243845"/>
            <a:ext cx="3077108" cy="27693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1"/>
          <p:cNvSpPr/>
          <p:nvPr/>
        </p:nvSpPr>
        <p:spPr>
          <a:xfrm>
            <a:off x="0" y="2590077"/>
            <a:ext cx="8968105" cy="1660525"/>
          </a:xfrm>
          <a:custGeom>
            <a:rect b="b" l="l" r="r" t="t"/>
            <a:pathLst>
              <a:path extrusionOk="0" h="1660525" w="8968105">
                <a:moveTo>
                  <a:pt x="8968084" y="1660331"/>
                </a:moveTo>
                <a:lnTo>
                  <a:pt x="0" y="1660331"/>
                </a:lnTo>
                <a:lnTo>
                  <a:pt x="0" y="0"/>
                </a:lnTo>
                <a:lnTo>
                  <a:pt x="8968084" y="0"/>
                </a:lnTo>
                <a:lnTo>
                  <a:pt x="8968084" y="166033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1"/>
          <p:cNvSpPr/>
          <p:nvPr/>
        </p:nvSpPr>
        <p:spPr>
          <a:xfrm>
            <a:off x="9111715" y="2590077"/>
            <a:ext cx="3077210" cy="1660525"/>
          </a:xfrm>
          <a:custGeom>
            <a:rect b="b" l="l" r="r" t="t"/>
            <a:pathLst>
              <a:path extrusionOk="0" h="1660525" w="3077209">
                <a:moveTo>
                  <a:pt x="3077109" y="1660331"/>
                </a:moveTo>
                <a:lnTo>
                  <a:pt x="0" y="1660331"/>
                </a:lnTo>
                <a:lnTo>
                  <a:pt x="0" y="0"/>
                </a:lnTo>
                <a:lnTo>
                  <a:pt x="3077109" y="0"/>
                </a:lnTo>
                <a:lnTo>
                  <a:pt x="3077109" y="1660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2107" y="2759602"/>
            <a:ext cx="2949685" cy="133318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1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2"/>
          <p:cNvSpPr txBox="1"/>
          <p:nvPr>
            <p:ph type="title"/>
          </p:nvPr>
        </p:nvSpPr>
        <p:spPr>
          <a:xfrm>
            <a:off x="753345" y="971910"/>
            <a:ext cx="10685308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2"/>
          <p:cNvSpPr txBox="1"/>
          <p:nvPr>
            <p:ph idx="1" type="body"/>
          </p:nvPr>
        </p:nvSpPr>
        <p:spPr>
          <a:xfrm>
            <a:off x="753345" y="2486733"/>
            <a:ext cx="10685308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3"/>
          <p:cNvSpPr txBox="1"/>
          <p:nvPr>
            <p:ph type="title"/>
          </p:nvPr>
        </p:nvSpPr>
        <p:spPr>
          <a:xfrm>
            <a:off x="753345" y="971910"/>
            <a:ext cx="10685308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4"/>
          <p:cNvSpPr txBox="1"/>
          <p:nvPr>
            <p:ph type="ctrTitle"/>
          </p:nvPr>
        </p:nvSpPr>
        <p:spPr>
          <a:xfrm>
            <a:off x="583192" y="2958602"/>
            <a:ext cx="11025614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4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 txBox="1"/>
          <p:nvPr>
            <p:ph type="title"/>
          </p:nvPr>
        </p:nvSpPr>
        <p:spPr>
          <a:xfrm>
            <a:off x="753345" y="971910"/>
            <a:ext cx="10685308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5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5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17799"/>
              </a:lnSpc>
              <a:spcBef>
                <a:spcPts val="0"/>
              </a:spcBef>
              <a:buNone/>
              <a:defRPr b="0" i="0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5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5" y="1971234"/>
            <a:ext cx="1602996" cy="144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0"/>
          <p:cNvSpPr/>
          <p:nvPr/>
        </p:nvSpPr>
        <p:spPr>
          <a:xfrm>
            <a:off x="0" y="609600"/>
            <a:ext cx="10438130" cy="1368425"/>
          </a:xfrm>
          <a:custGeom>
            <a:rect b="b" l="l" r="r" t="t"/>
            <a:pathLst>
              <a:path extrusionOk="0" h="1368425" w="10438130">
                <a:moveTo>
                  <a:pt x="10437811" y="1368197"/>
                </a:moveTo>
                <a:lnTo>
                  <a:pt x="0" y="1368197"/>
                </a:lnTo>
                <a:lnTo>
                  <a:pt x="0" y="0"/>
                </a:lnTo>
                <a:lnTo>
                  <a:pt x="10437811" y="0"/>
                </a:lnTo>
                <a:lnTo>
                  <a:pt x="10437811" y="136819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0"/>
          <p:cNvSpPr/>
          <p:nvPr/>
        </p:nvSpPr>
        <p:spPr>
          <a:xfrm>
            <a:off x="10585827" y="609600"/>
            <a:ext cx="1603375" cy="1368425"/>
          </a:xfrm>
          <a:custGeom>
            <a:rect b="b" l="l" r="r" t="t"/>
            <a:pathLst>
              <a:path extrusionOk="0" h="1368425" w="1603375">
                <a:moveTo>
                  <a:pt x="1602996" y="1368197"/>
                </a:moveTo>
                <a:lnTo>
                  <a:pt x="0" y="1368197"/>
                </a:lnTo>
                <a:lnTo>
                  <a:pt x="0" y="0"/>
                </a:lnTo>
                <a:lnTo>
                  <a:pt x="1602996" y="0"/>
                </a:lnTo>
                <a:lnTo>
                  <a:pt x="1602996" y="13681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9984" y="647700"/>
            <a:ext cx="1301559" cy="13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/>
          <p:nvPr>
            <p:ph type="title"/>
          </p:nvPr>
        </p:nvSpPr>
        <p:spPr>
          <a:xfrm>
            <a:off x="753345" y="971910"/>
            <a:ext cx="10685308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40"/>
          <p:cNvSpPr txBox="1"/>
          <p:nvPr>
            <p:ph idx="1" type="body"/>
          </p:nvPr>
        </p:nvSpPr>
        <p:spPr>
          <a:xfrm>
            <a:off x="753345" y="2486733"/>
            <a:ext cx="10685308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4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17799"/>
              </a:lnSpc>
              <a:spcBef>
                <a:spcPts val="0"/>
              </a:spcBef>
              <a:buNone/>
              <a:defRPr b="0" i="0" sz="25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rtl="0" algn="l">
              <a:lnSpc>
                <a:spcPct val="117799"/>
              </a:lnSpc>
              <a:spcBef>
                <a:spcPts val="0"/>
              </a:spcBef>
              <a:buNone/>
              <a:defRPr b="0" i="0" sz="25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rtl="0" algn="l">
              <a:lnSpc>
                <a:spcPct val="117799"/>
              </a:lnSpc>
              <a:spcBef>
                <a:spcPts val="0"/>
              </a:spcBef>
              <a:buNone/>
              <a:defRPr b="0" i="0" sz="25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rtl="0" algn="l">
              <a:lnSpc>
                <a:spcPct val="117799"/>
              </a:lnSpc>
              <a:spcBef>
                <a:spcPts val="0"/>
              </a:spcBef>
              <a:buNone/>
              <a:defRPr b="0" i="0" sz="25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rtl="0" algn="l">
              <a:lnSpc>
                <a:spcPct val="117799"/>
              </a:lnSpc>
              <a:spcBef>
                <a:spcPts val="0"/>
              </a:spcBef>
              <a:buNone/>
              <a:defRPr b="0" i="0" sz="25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rtl="0" algn="l">
              <a:lnSpc>
                <a:spcPct val="117799"/>
              </a:lnSpc>
              <a:spcBef>
                <a:spcPts val="0"/>
              </a:spcBef>
              <a:buNone/>
              <a:defRPr b="0" i="0" sz="25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rtl="0" algn="l">
              <a:lnSpc>
                <a:spcPct val="117799"/>
              </a:lnSpc>
              <a:spcBef>
                <a:spcPts val="0"/>
              </a:spcBef>
              <a:buNone/>
              <a:defRPr b="0" i="0" sz="25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rtl="0" algn="l">
              <a:lnSpc>
                <a:spcPct val="117799"/>
              </a:lnSpc>
              <a:spcBef>
                <a:spcPts val="0"/>
              </a:spcBef>
              <a:buNone/>
              <a:defRPr b="0" i="0" sz="25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rtl="0" algn="l">
              <a:lnSpc>
                <a:spcPct val="117799"/>
              </a:lnSpc>
              <a:spcBef>
                <a:spcPts val="0"/>
              </a:spcBef>
              <a:buNone/>
              <a:defRPr b="0" i="0" sz="25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  <p:sldLayoutId id="2147483650" r:id="rId6"/>
    <p:sldLayoutId id="2147483651" r:id="rId7"/>
    <p:sldLayoutId id="2147483652" r:id="rId8"/>
    <p:sldLayoutId id="2147483653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50.pn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11.png"/><Relationship Id="rId6" Type="http://schemas.openxmlformats.org/officeDocument/2006/relationships/image" Target="../media/image42.png"/><Relationship Id="rId7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11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56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11.png"/><Relationship Id="rId5" Type="http://schemas.openxmlformats.org/officeDocument/2006/relationships/image" Target="../media/image51.png"/><Relationship Id="rId6" Type="http://schemas.openxmlformats.org/officeDocument/2006/relationships/image" Target="../media/image7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11.png"/><Relationship Id="rId5" Type="http://schemas.openxmlformats.org/officeDocument/2006/relationships/image" Target="../media/image51.png"/><Relationship Id="rId6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7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Relationship Id="rId4" Type="http://schemas.openxmlformats.org/officeDocument/2006/relationships/image" Target="../media/image69.jpg"/><Relationship Id="rId9" Type="http://schemas.openxmlformats.org/officeDocument/2006/relationships/image" Target="../media/image67.png"/><Relationship Id="rId5" Type="http://schemas.openxmlformats.org/officeDocument/2006/relationships/image" Target="../media/image76.png"/><Relationship Id="rId6" Type="http://schemas.openxmlformats.org/officeDocument/2006/relationships/image" Target="../media/image73.png"/><Relationship Id="rId7" Type="http://schemas.openxmlformats.org/officeDocument/2006/relationships/image" Target="../media/image72.png"/><Relationship Id="rId8" Type="http://schemas.openxmlformats.org/officeDocument/2006/relationships/image" Target="../media/image7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6.png"/><Relationship Id="rId4" Type="http://schemas.openxmlformats.org/officeDocument/2006/relationships/image" Target="../media/image81.png"/><Relationship Id="rId5" Type="http://schemas.openxmlformats.org/officeDocument/2006/relationships/image" Target="../media/image8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9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30.jpg"/><Relationship Id="rId6" Type="http://schemas.openxmlformats.org/officeDocument/2006/relationships/image" Target="../media/image17.jpg"/><Relationship Id="rId7" Type="http://schemas.openxmlformats.org/officeDocument/2006/relationships/image" Target="../media/image28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/>
        </p:nvSpPr>
        <p:spPr>
          <a:xfrm>
            <a:off x="152400" y="2618022"/>
            <a:ext cx="8763000" cy="1488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-427990" lvl="0" marL="440055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Wearable devices for ECG as an accessible way for Subject Identification using Deep Learning tecniques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951950" y="4628922"/>
            <a:ext cx="2098675" cy="930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Laddomada Pietro</a:t>
            </a:r>
            <a:endParaRPr/>
          </a:p>
          <a:p>
            <a:pPr indent="0" lvl="0" marL="12700" marR="5080" rtl="0" algn="l">
              <a:lnSpc>
                <a:spcPct val="1567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Piva Francesco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3200400" y="4578673"/>
            <a:ext cx="3810000" cy="9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54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2010564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2038151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228600" y="6324600"/>
            <a:ext cx="544885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Human Data Analytics, a.y. 2022/2023, University of Padua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6" y="76200"/>
            <a:ext cx="3352950" cy="244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&#10;&#10;Descrizione generata automaticamente" id="65" name="Google Shape;6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989" y="533400"/>
            <a:ext cx="2505034" cy="157316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>
            <p:ph type="title"/>
          </p:nvPr>
        </p:nvSpPr>
        <p:spPr>
          <a:xfrm>
            <a:off x="753344" y="971910"/>
            <a:ext cx="3361455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</p:txBody>
      </p:sp>
      <p:sp>
        <p:nvSpPr>
          <p:cNvPr id="163" name="Google Shape;163;p10"/>
          <p:cNvSpPr txBox="1"/>
          <p:nvPr>
            <p:ph idx="12" type="sldNum"/>
          </p:nvPr>
        </p:nvSpPr>
        <p:spPr>
          <a:xfrm>
            <a:off x="11614926" y="6388628"/>
            <a:ext cx="500874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2283583"/>
            <a:ext cx="5604460" cy="338731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10"/>
          <p:cNvSpPr txBox="1"/>
          <p:nvPr/>
        </p:nvSpPr>
        <p:spPr>
          <a:xfrm>
            <a:off x="152400" y="2590800"/>
            <a:ext cx="6019800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Rest </a:t>
            </a: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</a:t>
            </a:r>
            <a:endParaRPr i="1" sz="220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Acquisition time</a:t>
            </a:r>
            <a:r>
              <a:rPr b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≥120 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Subject in seated position</a:t>
            </a:r>
            <a:endParaRPr/>
          </a:p>
        </p:txBody>
      </p:sp>
      <p:sp>
        <p:nvSpPr>
          <p:cNvPr id="166" name="Google Shape;166;p10"/>
          <p:cNvSpPr txBox="1"/>
          <p:nvPr/>
        </p:nvSpPr>
        <p:spPr>
          <a:xfrm>
            <a:off x="152400" y="3962400"/>
            <a:ext cx="60198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Task </a:t>
            </a: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</a:t>
            </a:r>
            <a:endParaRPr i="1" sz="220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Acquisition time</a:t>
            </a:r>
            <a:r>
              <a:rPr b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≥150 s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it-IT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~60 s</a:t>
            </a:r>
            <a:r>
              <a:rPr b="0" i="0" lang="it-IT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seated position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it-IT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~30 s </a:t>
            </a:r>
            <a:r>
              <a:rPr b="0" i="1" lang="it-IT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Jumping Jacks </a:t>
            </a:r>
            <a:r>
              <a:rPr b="0" i="0" lang="it-IT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task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it-IT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~60 s </a:t>
            </a:r>
            <a:r>
              <a:rPr b="0" i="0" lang="it-IT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post task</a:t>
            </a:r>
            <a:endParaRPr b="1" i="0" sz="2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7" name="Google Shape;1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1886" y="2791886"/>
            <a:ext cx="725826" cy="671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mping-Jack Icons - Free SVG &amp; PNG Jumping-Jack Images - Noun Project" id="168" name="Google Shape;16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1886" y="40386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 txBox="1"/>
          <p:nvPr/>
        </p:nvSpPr>
        <p:spPr>
          <a:xfrm>
            <a:off x="6248400" y="5791200"/>
            <a:ext cx="48424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Subject ID_12; example portion of Raw ECG</a:t>
            </a:r>
            <a:endParaRPr/>
          </a:p>
        </p:txBody>
      </p:sp>
      <p:pic>
        <p:nvPicPr>
          <p:cNvPr id="170" name="Google Shape;170;p10"/>
          <p:cNvPicPr preferRelativeResize="0"/>
          <p:nvPr/>
        </p:nvPicPr>
        <p:blipFill rotWithShape="1">
          <a:blip r:embed="rId6">
            <a:alphaModFix/>
          </a:blip>
          <a:srcRect b="76624" l="47744" r="30817" t="-2516"/>
          <a:stretch/>
        </p:blipFill>
        <p:spPr>
          <a:xfrm>
            <a:off x="8648464" y="790257"/>
            <a:ext cx="1226479" cy="851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0"/>
          <p:cNvCxnSpPr/>
          <p:nvPr/>
        </p:nvCxnSpPr>
        <p:spPr>
          <a:xfrm>
            <a:off x="9220201" y="1441309"/>
            <a:ext cx="0" cy="304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72" name="Google Shape;172;p10"/>
          <p:cNvSpPr/>
          <p:nvPr/>
        </p:nvSpPr>
        <p:spPr>
          <a:xfrm>
            <a:off x="8610600" y="838200"/>
            <a:ext cx="1226479" cy="56682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9828423" y="906167"/>
            <a:ext cx="304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/>
          <p:nvPr>
            <p:ph type="title"/>
          </p:nvPr>
        </p:nvSpPr>
        <p:spPr>
          <a:xfrm>
            <a:off x="533400" y="990600"/>
            <a:ext cx="7086600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Pre-processing: </a:t>
            </a:r>
            <a:r>
              <a:rPr b="1" lang="it-IT" sz="3000">
                <a:latin typeface="Arial"/>
                <a:ea typeface="Arial"/>
                <a:cs typeface="Arial"/>
                <a:sym typeface="Arial"/>
              </a:rPr>
              <a:t>Interpolation</a:t>
            </a:r>
            <a:endParaRPr sz="3000"/>
          </a:p>
        </p:txBody>
      </p:sp>
      <p:sp>
        <p:nvSpPr>
          <p:cNvPr id="179" name="Google Shape;179;p11"/>
          <p:cNvSpPr txBox="1"/>
          <p:nvPr>
            <p:ph idx="12" type="sldNum"/>
          </p:nvPr>
        </p:nvSpPr>
        <p:spPr>
          <a:xfrm>
            <a:off x="11614926" y="6388628"/>
            <a:ext cx="500874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Immagine che contiene testo&#10;&#10;Descrizione generata automaticamente" id="180" name="Google Shape;1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4419600"/>
            <a:ext cx="3786740" cy="173448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/>
        </p:nvSpPr>
        <p:spPr>
          <a:xfrm>
            <a:off x="7497574" y="6203962"/>
            <a:ext cx="3100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Pre-processing pipeline</a:t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6781800" y="5715000"/>
            <a:ext cx="1592074" cy="439086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9722543" y="859457"/>
            <a:ext cx="5334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pic>
        <p:nvPicPr>
          <p:cNvPr id="184" name="Google Shape;184;p11"/>
          <p:cNvPicPr preferRelativeResize="0"/>
          <p:nvPr/>
        </p:nvPicPr>
        <p:blipFill rotWithShape="1">
          <a:blip r:embed="rId4">
            <a:alphaModFix/>
          </a:blip>
          <a:srcRect b="59483" l="46601" r="31392" t="22509"/>
          <a:stretch/>
        </p:blipFill>
        <p:spPr>
          <a:xfrm>
            <a:off x="8077201" y="804388"/>
            <a:ext cx="1600199" cy="7530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11"/>
          <p:cNvCxnSpPr/>
          <p:nvPr/>
        </p:nvCxnSpPr>
        <p:spPr>
          <a:xfrm>
            <a:off x="8933818" y="1282760"/>
            <a:ext cx="0" cy="304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86" name="Google Shape;186;p11"/>
          <p:cNvSpPr/>
          <p:nvPr/>
        </p:nvSpPr>
        <p:spPr>
          <a:xfrm>
            <a:off x="8153400" y="840246"/>
            <a:ext cx="1524000" cy="44251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6477000" y="5773075"/>
            <a:ext cx="304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sp>
        <p:nvSpPr>
          <p:cNvPr id="188" name="Google Shape;188;p11"/>
          <p:cNvSpPr txBox="1"/>
          <p:nvPr/>
        </p:nvSpPr>
        <p:spPr>
          <a:xfrm>
            <a:off x="1295400" y="2271925"/>
            <a:ext cx="380999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 </a:t>
            </a:r>
            <a:r>
              <a:rPr i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fs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the sample frequency changes among subjects and between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rest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task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dataset for the same subject</a:t>
            </a:r>
            <a:endParaRPr/>
          </a:p>
        </p:txBody>
      </p:sp>
      <p:pic>
        <p:nvPicPr>
          <p:cNvPr id="189" name="Google Shape;18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53" y="2255268"/>
            <a:ext cx="914347" cy="91434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/>
          <p:nvPr/>
        </p:nvSpPr>
        <p:spPr>
          <a:xfrm>
            <a:off x="1295400" y="4114800"/>
            <a:ext cx="380999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Non-uniform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time axis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for the same subject, the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fs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changes during the data collection, generating different Δt between contiguos samples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53" y="4098143"/>
            <a:ext cx="914347" cy="91434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/>
          <p:nvPr/>
        </p:nvSpPr>
        <p:spPr>
          <a:xfrm rot="8764654">
            <a:off x="10658504" y="2377978"/>
            <a:ext cx="971643" cy="358829"/>
          </a:xfrm>
          <a:prstGeom prst="rightArrow">
            <a:avLst>
              <a:gd fmla="val 27419" name="adj1"/>
              <a:gd fmla="val 85484" name="adj2"/>
            </a:avLst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5B8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 txBox="1"/>
          <p:nvPr/>
        </p:nvSpPr>
        <p:spPr>
          <a:xfrm>
            <a:off x="7125499" y="2904746"/>
            <a:ext cx="36948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Interpolation</a:t>
            </a:r>
            <a:endParaRPr b="1" sz="2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Lampadina | Icona Gratis" id="194" name="Google Shape;19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7900" y="2417011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/>
          <p:nvPr>
            <p:ph type="title"/>
          </p:nvPr>
        </p:nvSpPr>
        <p:spPr>
          <a:xfrm>
            <a:off x="304800" y="777199"/>
            <a:ext cx="6324600" cy="966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Pre-processing: </a:t>
            </a:r>
            <a:r>
              <a:rPr b="1" lang="it-IT" sz="2600">
                <a:latin typeface="Arial"/>
                <a:ea typeface="Arial"/>
                <a:cs typeface="Arial"/>
                <a:sym typeface="Arial"/>
              </a:rPr>
              <a:t>baseline wander,</a:t>
            </a:r>
            <a:br>
              <a:rPr b="1" lang="it-IT">
                <a:latin typeface="Arial"/>
                <a:ea typeface="Arial"/>
                <a:cs typeface="Arial"/>
                <a:sym typeface="Arial"/>
              </a:rPr>
            </a:br>
            <a:r>
              <a:rPr b="1" lang="it-IT" sz="2600">
                <a:latin typeface="Arial"/>
                <a:ea typeface="Arial"/>
                <a:cs typeface="Arial"/>
                <a:sym typeface="Arial"/>
              </a:rPr>
              <a:t>normalization &amp;  band-pass filtering</a:t>
            </a:r>
            <a:endParaRPr sz="2600"/>
          </a:p>
        </p:txBody>
      </p:sp>
      <p:sp>
        <p:nvSpPr>
          <p:cNvPr id="200" name="Google Shape;200;p12"/>
          <p:cNvSpPr txBox="1"/>
          <p:nvPr>
            <p:ph idx="12" type="sldNum"/>
          </p:nvPr>
        </p:nvSpPr>
        <p:spPr>
          <a:xfrm>
            <a:off x="11614926" y="6388628"/>
            <a:ext cx="424674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Immagine che contiene testo&#10;&#10;Descrizione generata automaticamente" id="201" name="Google Shape;20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400" y="716029"/>
            <a:ext cx="2436994" cy="111624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2"/>
          <p:cNvSpPr txBox="1"/>
          <p:nvPr/>
        </p:nvSpPr>
        <p:spPr>
          <a:xfrm>
            <a:off x="2789703" y="2266820"/>
            <a:ext cx="6477000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1) Baseline wander removal: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n°2 median filters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remove non-releated ECG low frequencies such as: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Breathing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Movement artifacts</a:t>
            </a:r>
            <a:endParaRPr b="0" i="0" sz="22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8779051" y="680229"/>
            <a:ext cx="1049343" cy="1187846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9828394" y="1045220"/>
            <a:ext cx="17565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sp>
        <p:nvSpPr>
          <p:cNvPr id="205" name="Google Shape;205;p12"/>
          <p:cNvSpPr txBox="1"/>
          <p:nvPr/>
        </p:nvSpPr>
        <p:spPr>
          <a:xfrm>
            <a:off x="2789702" y="3815715"/>
            <a:ext cx="620189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2) Normalization: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amplitude normalization allows to compare all ECG signals.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2789703" y="5201943"/>
            <a:ext cx="6201896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3) Feed-forward Band-pass filtering</a:t>
            </a: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remove undesired frequencies non releated to ECG. Cut-off 0.667 – 65 Hz, order 8</a:t>
            </a:r>
            <a:endParaRPr sz="220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7" name="Google Shape;207;p12"/>
          <p:cNvCxnSpPr/>
          <p:nvPr/>
        </p:nvCxnSpPr>
        <p:spPr>
          <a:xfrm>
            <a:off x="7924800" y="11430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" name="Google Shape;208;p12"/>
          <p:cNvCxnSpPr/>
          <p:nvPr/>
        </p:nvCxnSpPr>
        <p:spPr>
          <a:xfrm rot="-5400000">
            <a:off x="8177897" y="1076152"/>
            <a:ext cx="864000" cy="39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aseline Icons - Free SVG &amp; PNG Baseline Images - Noun Project" id="209" name="Google Shape;2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226" y="2005885"/>
            <a:ext cx="1116246" cy="1116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rmalize Audio Icons - Free SVG &amp; PNG Normalize Audio Images - Noun Project" id="210" name="Google Shape;210;p12"/>
          <p:cNvPicPr preferRelativeResize="0"/>
          <p:nvPr/>
        </p:nvPicPr>
        <p:blipFill rotWithShape="1">
          <a:blip r:embed="rId5">
            <a:alphaModFix/>
          </a:blip>
          <a:srcRect b="1" l="0" r="21865" t="57292"/>
          <a:stretch/>
        </p:blipFill>
        <p:spPr>
          <a:xfrm>
            <a:off x="1450149" y="4058254"/>
            <a:ext cx="914400" cy="49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8755" y="5276301"/>
            <a:ext cx="1277188" cy="76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/>
          <p:nvPr>
            <p:ph type="title"/>
          </p:nvPr>
        </p:nvSpPr>
        <p:spPr>
          <a:xfrm>
            <a:off x="609600" y="990600"/>
            <a:ext cx="7467600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ECG segmentation  &amp; cleaning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13"/>
          <p:cNvSpPr txBox="1"/>
          <p:nvPr>
            <p:ph idx="12" type="sldNum"/>
          </p:nvPr>
        </p:nvSpPr>
        <p:spPr>
          <a:xfrm>
            <a:off x="11614926" y="6388628"/>
            <a:ext cx="424674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4034989"/>
            <a:ext cx="6316694" cy="255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831" y="3964126"/>
            <a:ext cx="4392853" cy="265502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3"/>
          <p:cNvSpPr/>
          <p:nvPr/>
        </p:nvSpPr>
        <p:spPr>
          <a:xfrm>
            <a:off x="9004399" y="609600"/>
            <a:ext cx="1068808" cy="77084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228600" y="2160609"/>
            <a:ext cx="3809997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Segmentation Algorithm</a:t>
            </a: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Peak recognition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Segmentation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Re-sampling, length 100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5943600" y="2139062"/>
            <a:ext cx="3809997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Cleaning Segments</a:t>
            </a: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Interval [0:79] samples: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Normalized value &lt;0,3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Interval [80:99] samples: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Normalized value &lt;1,3</a:t>
            </a:r>
            <a:endParaRPr/>
          </a:p>
        </p:txBody>
      </p:sp>
      <p:pic>
        <p:nvPicPr>
          <p:cNvPr id="223" name="Google Shape;223;p13"/>
          <p:cNvPicPr preferRelativeResize="0"/>
          <p:nvPr/>
        </p:nvPicPr>
        <p:blipFill rotWithShape="1">
          <a:blip r:embed="rId5">
            <a:alphaModFix/>
          </a:blip>
          <a:srcRect b="11059" l="46601" r="31392" t="40517"/>
          <a:stretch/>
        </p:blipFill>
        <p:spPr>
          <a:xfrm>
            <a:off x="8989593" y="609601"/>
            <a:ext cx="1068807" cy="135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3"/>
          <p:cNvSpPr txBox="1"/>
          <p:nvPr/>
        </p:nvSpPr>
        <p:spPr>
          <a:xfrm>
            <a:off x="10073206" y="852106"/>
            <a:ext cx="28501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cxnSp>
        <p:nvCxnSpPr>
          <p:cNvPr id="225" name="Google Shape;225;p13"/>
          <p:cNvCxnSpPr/>
          <p:nvPr/>
        </p:nvCxnSpPr>
        <p:spPr>
          <a:xfrm flipH="1">
            <a:off x="9525000" y="914400"/>
            <a:ext cx="6400" cy="224423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26" name="Google Shape;226;p13"/>
          <p:cNvCxnSpPr/>
          <p:nvPr/>
        </p:nvCxnSpPr>
        <p:spPr>
          <a:xfrm flipH="1">
            <a:off x="9531400" y="1408872"/>
            <a:ext cx="6400" cy="224423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227" name="Google Shape;227;p13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 rot="-5400000">
            <a:off x="3272953" y="2379008"/>
            <a:ext cx="611364" cy="60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3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9329057" y="2375446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/>
          <p:nvPr>
            <p:ph type="title"/>
          </p:nvPr>
        </p:nvSpPr>
        <p:spPr>
          <a:xfrm>
            <a:off x="609600" y="990600"/>
            <a:ext cx="7467600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ECG Merging Segments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14"/>
          <p:cNvSpPr txBox="1"/>
          <p:nvPr>
            <p:ph idx="12" type="sldNum"/>
          </p:nvPr>
        </p:nvSpPr>
        <p:spPr>
          <a:xfrm>
            <a:off x="11614926" y="6388628"/>
            <a:ext cx="424674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235" name="Google Shape;2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514600"/>
            <a:ext cx="3124194" cy="30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 rotWithShape="1">
          <a:blip r:embed="rId4">
            <a:alphaModFix/>
          </a:blip>
          <a:srcRect b="3209" l="46601" r="31392" t="40517"/>
          <a:stretch/>
        </p:blipFill>
        <p:spPr>
          <a:xfrm>
            <a:off x="8989593" y="609600"/>
            <a:ext cx="1068807" cy="157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14"/>
          <p:cNvCxnSpPr/>
          <p:nvPr/>
        </p:nvCxnSpPr>
        <p:spPr>
          <a:xfrm>
            <a:off x="9525000" y="1933448"/>
            <a:ext cx="0" cy="276352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38" name="Google Shape;238;p14"/>
          <p:cNvSpPr/>
          <p:nvPr/>
        </p:nvSpPr>
        <p:spPr>
          <a:xfrm>
            <a:off x="8996997" y="1652923"/>
            <a:ext cx="1068807" cy="263049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10073208" y="1557422"/>
            <a:ext cx="28501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cxnSp>
        <p:nvCxnSpPr>
          <p:cNvPr id="240" name="Google Shape;240;p14"/>
          <p:cNvCxnSpPr/>
          <p:nvPr/>
        </p:nvCxnSpPr>
        <p:spPr>
          <a:xfrm flipH="1">
            <a:off x="9525000" y="914400"/>
            <a:ext cx="6400" cy="224423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1" name="Google Shape;241;p14"/>
          <p:cNvCxnSpPr/>
          <p:nvPr/>
        </p:nvCxnSpPr>
        <p:spPr>
          <a:xfrm flipH="1">
            <a:off x="9531400" y="1408872"/>
            <a:ext cx="6400" cy="224423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42" name="Google Shape;242;p14"/>
          <p:cNvSpPr txBox="1"/>
          <p:nvPr/>
        </p:nvSpPr>
        <p:spPr>
          <a:xfrm>
            <a:off x="3656597" y="2424566"/>
            <a:ext cx="5867399" cy="3503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Merging Segments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Starting from i-th segments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Concatenating the following 11 segments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Average Moving Window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remedy discontinuities caused by the Cleaning process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ECG trace made by 12 segments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Starting from [i+1]th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Repeat 2-5…</a:t>
            </a:r>
            <a:endParaRPr/>
          </a:p>
        </p:txBody>
      </p:sp>
      <p:sp>
        <p:nvSpPr>
          <p:cNvPr id="243" name="Google Shape;243;p14"/>
          <p:cNvSpPr txBox="1"/>
          <p:nvPr/>
        </p:nvSpPr>
        <p:spPr>
          <a:xfrm>
            <a:off x="747158" y="5682734"/>
            <a:ext cx="3100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Concatenation pipeline</a:t>
            </a:r>
            <a:endParaRPr/>
          </a:p>
        </p:txBody>
      </p:sp>
      <p:sp>
        <p:nvSpPr>
          <p:cNvPr id="244" name="Google Shape;244;p14"/>
          <p:cNvSpPr txBox="1"/>
          <p:nvPr/>
        </p:nvSpPr>
        <p:spPr>
          <a:xfrm>
            <a:off x="7472962" y="5683346"/>
            <a:ext cx="3912151" cy="646331"/>
          </a:xfrm>
          <a:prstGeom prst="rect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Each resulting concatenation will be the input of the FFNN and RNN</a:t>
            </a:r>
            <a:endParaRPr/>
          </a:p>
        </p:txBody>
      </p:sp>
      <p:pic>
        <p:nvPicPr>
          <p:cNvPr descr="Philipp Baus" id="245" name="Google Shape;245;p14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6626372" y="5651217"/>
            <a:ext cx="707176" cy="707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a Freccia in stile iOS" id="246" name="Google Shape;246;p14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6016773" y="5712062"/>
            <a:ext cx="524354" cy="52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/>
          <p:nvPr>
            <p:ph type="title"/>
          </p:nvPr>
        </p:nvSpPr>
        <p:spPr>
          <a:xfrm>
            <a:off x="609600" y="990600"/>
            <a:ext cx="7467600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ECG Spectrogram for 2D CNN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p15"/>
          <p:cNvSpPr txBox="1"/>
          <p:nvPr>
            <p:ph idx="12" type="sldNum"/>
          </p:nvPr>
        </p:nvSpPr>
        <p:spPr>
          <a:xfrm>
            <a:off x="11614926" y="6388628"/>
            <a:ext cx="424674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253" name="Google Shape;253;p15"/>
          <p:cNvPicPr preferRelativeResize="0"/>
          <p:nvPr/>
        </p:nvPicPr>
        <p:blipFill rotWithShape="1">
          <a:blip r:embed="rId3">
            <a:alphaModFix/>
          </a:blip>
          <a:srcRect b="3209" l="46601" r="31392" t="40517"/>
          <a:stretch/>
        </p:blipFill>
        <p:spPr>
          <a:xfrm>
            <a:off x="8989593" y="609600"/>
            <a:ext cx="1068807" cy="157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15"/>
          <p:cNvCxnSpPr/>
          <p:nvPr/>
        </p:nvCxnSpPr>
        <p:spPr>
          <a:xfrm>
            <a:off x="9525000" y="1933448"/>
            <a:ext cx="0" cy="276352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55" name="Google Shape;255;p15"/>
          <p:cNvSpPr/>
          <p:nvPr/>
        </p:nvSpPr>
        <p:spPr>
          <a:xfrm>
            <a:off x="8996997" y="1652923"/>
            <a:ext cx="1068807" cy="263049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10073208" y="1557422"/>
            <a:ext cx="28501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cxnSp>
        <p:nvCxnSpPr>
          <p:cNvPr id="257" name="Google Shape;257;p15"/>
          <p:cNvCxnSpPr/>
          <p:nvPr/>
        </p:nvCxnSpPr>
        <p:spPr>
          <a:xfrm flipH="1">
            <a:off x="9525000" y="914400"/>
            <a:ext cx="6400" cy="224423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8" name="Google Shape;258;p15"/>
          <p:cNvCxnSpPr/>
          <p:nvPr/>
        </p:nvCxnSpPr>
        <p:spPr>
          <a:xfrm flipH="1">
            <a:off x="9531400" y="1408872"/>
            <a:ext cx="6400" cy="224423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59" name="Google Shape;259;p15"/>
          <p:cNvSpPr txBox="1"/>
          <p:nvPr/>
        </p:nvSpPr>
        <p:spPr>
          <a:xfrm>
            <a:off x="228601" y="2231571"/>
            <a:ext cx="5867399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Spectrogram: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applied for each ECG trace from the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Rest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Spectrogram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with Tukey window (dimension=100, alpha=0.2, overlap=20)</a:t>
            </a:r>
            <a:endParaRPr i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Replicate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spectrum to create a squared-imaged of dimension (42,42)</a:t>
            </a:r>
            <a:endParaRPr/>
          </a:p>
        </p:txBody>
      </p:sp>
      <p:pic>
        <p:nvPicPr>
          <p:cNvPr id="260" name="Google Shape;26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2430072"/>
            <a:ext cx="4939682" cy="360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5"/>
          <p:cNvSpPr txBox="1"/>
          <p:nvPr/>
        </p:nvSpPr>
        <p:spPr>
          <a:xfrm>
            <a:off x="1879050" y="4937645"/>
            <a:ext cx="3912151" cy="646331"/>
          </a:xfrm>
          <a:prstGeom prst="rect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Spectrum dataset will be the input of the 2D Convolutional NN</a:t>
            </a:r>
            <a:endParaRPr/>
          </a:p>
        </p:txBody>
      </p:sp>
      <p:pic>
        <p:nvPicPr>
          <p:cNvPr descr="Philipp Baus" id="262" name="Google Shape;262;p15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852636" y="4876800"/>
            <a:ext cx="707176" cy="707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a Freccia in stile iOS" id="263" name="Google Shape;263;p15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243037" y="4937645"/>
            <a:ext cx="524354" cy="52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/>
          <p:nvPr>
            <p:ph type="title"/>
          </p:nvPr>
        </p:nvSpPr>
        <p:spPr>
          <a:xfrm>
            <a:off x="609600" y="990600"/>
            <a:ext cx="7467600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Train – Validation - Test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16"/>
          <p:cNvSpPr txBox="1"/>
          <p:nvPr>
            <p:ph idx="12" type="sldNum"/>
          </p:nvPr>
        </p:nvSpPr>
        <p:spPr>
          <a:xfrm>
            <a:off x="11614926" y="6388628"/>
            <a:ext cx="424674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70" name="Google Shape;270;p16"/>
          <p:cNvSpPr txBox="1"/>
          <p:nvPr/>
        </p:nvSpPr>
        <p:spPr>
          <a:xfrm>
            <a:off x="609600" y="4131181"/>
            <a:ext cx="632459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Splitting Data-set:</a:t>
            </a: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Rest, Task &amp; Spectrogram </a:t>
            </a: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 were splitted in Train-Validation-Test, balancing the classes percentage in each of them.</a:t>
            </a:r>
            <a:endParaRPr i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41807" y="2533227"/>
            <a:ext cx="6573393" cy="646331"/>
          </a:xfrm>
          <a:prstGeom prst="rect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Each classes has Unbalanced occurence, beacuse of different acquisition time, segmentation and cleaning process.</a:t>
            </a:r>
            <a:endParaRPr/>
          </a:p>
        </p:txBody>
      </p:sp>
      <p:pic>
        <p:nvPicPr>
          <p:cNvPr id="272" name="Google Shape;2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91" y="2571776"/>
            <a:ext cx="566822" cy="56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6"/>
          <p:cNvPicPr preferRelativeResize="0"/>
          <p:nvPr/>
        </p:nvPicPr>
        <p:blipFill rotWithShape="1">
          <a:blip r:embed="rId4">
            <a:alphaModFix/>
          </a:blip>
          <a:srcRect b="6579" l="5062" r="6047" t="3926"/>
          <a:stretch/>
        </p:blipFill>
        <p:spPr>
          <a:xfrm>
            <a:off x="7803479" y="2438400"/>
            <a:ext cx="3679371" cy="3704399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 txBox="1"/>
          <p:nvPr>
            <p:ph type="title"/>
          </p:nvPr>
        </p:nvSpPr>
        <p:spPr>
          <a:xfrm>
            <a:off x="609600" y="990600"/>
            <a:ext cx="7467600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Neural networks implemented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17"/>
          <p:cNvSpPr txBox="1"/>
          <p:nvPr>
            <p:ph idx="12" type="sldNum"/>
          </p:nvPr>
        </p:nvSpPr>
        <p:spPr>
          <a:xfrm>
            <a:off x="11614926" y="6388628"/>
            <a:ext cx="424674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80" name="Google Shape;280;p17"/>
          <p:cNvSpPr txBox="1"/>
          <p:nvPr/>
        </p:nvSpPr>
        <p:spPr>
          <a:xfrm>
            <a:off x="762000" y="2658694"/>
            <a:ext cx="6324600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oto Sans Symbols"/>
              <a:buChar char="▪"/>
            </a:pPr>
            <a:r>
              <a:rPr b="1"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Fully-connected NN (or dense NN)</a:t>
            </a: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basic architecture;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oto Sans Symbols"/>
              <a:buChar char="▪"/>
            </a:pPr>
            <a:r>
              <a:rPr b="1"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Recurrent NN: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order to capture  the temporal evolution of the ECG signals;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oto Sans Symbols"/>
              <a:buChar char="▪"/>
            </a:pPr>
            <a:r>
              <a:rPr b="1"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Convolutional NN (2D):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order to provide an alternative to 1D signals.</a:t>
            </a:r>
            <a:endParaRPr/>
          </a:p>
        </p:txBody>
      </p:sp>
      <p:pic>
        <p:nvPicPr>
          <p:cNvPr descr="Neural network free icon" id="281" name="Google Shape;281;p1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467600" y="2412141"/>
            <a:ext cx="2986095" cy="2986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286" name="Google Shape;2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2133429"/>
            <a:ext cx="1219200" cy="440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8"/>
          <p:cNvPicPr preferRelativeResize="0"/>
          <p:nvPr/>
        </p:nvPicPr>
        <p:blipFill rotWithShape="1">
          <a:blip r:embed="rId4">
            <a:alphaModFix/>
          </a:blip>
          <a:srcRect b="-1294" l="-1294" r="55987" t="49521"/>
          <a:stretch/>
        </p:blipFill>
        <p:spPr>
          <a:xfrm>
            <a:off x="8001000" y="634824"/>
            <a:ext cx="2080153" cy="1366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8"/>
          <p:cNvSpPr/>
          <p:nvPr/>
        </p:nvSpPr>
        <p:spPr>
          <a:xfrm>
            <a:off x="8000999" y="685194"/>
            <a:ext cx="2156713" cy="83880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8"/>
          <p:cNvSpPr txBox="1"/>
          <p:nvPr/>
        </p:nvSpPr>
        <p:spPr>
          <a:xfrm>
            <a:off x="10157712" y="862859"/>
            <a:ext cx="304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sp>
        <p:nvSpPr>
          <p:cNvPr id="290" name="Google Shape;290;p18"/>
          <p:cNvSpPr/>
          <p:nvPr/>
        </p:nvSpPr>
        <p:spPr>
          <a:xfrm rot="-5400000">
            <a:off x="8991740" y="459728"/>
            <a:ext cx="228600" cy="1295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92" name="Google Shape;292;p18"/>
          <p:cNvSpPr txBox="1"/>
          <p:nvPr>
            <p:ph type="title"/>
          </p:nvPr>
        </p:nvSpPr>
        <p:spPr>
          <a:xfrm>
            <a:off x="228600" y="990600"/>
            <a:ext cx="7848961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Fully-connected NN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>
            <p:ph type="title"/>
          </p:nvPr>
        </p:nvSpPr>
        <p:spPr>
          <a:xfrm>
            <a:off x="228600" y="990600"/>
            <a:ext cx="7848961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Fully-connected NN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Immagine che contiene testo&#10;&#10;Descrizione generata automaticamente" id="298" name="Google Shape;2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0936" y="2110124"/>
            <a:ext cx="1219200" cy="440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/>
          <p:cNvPicPr preferRelativeResize="0"/>
          <p:nvPr/>
        </p:nvPicPr>
        <p:blipFill rotWithShape="1">
          <a:blip r:embed="rId4">
            <a:alphaModFix/>
          </a:blip>
          <a:srcRect b="-1294" l="-1294" r="55987" t="49521"/>
          <a:stretch/>
        </p:blipFill>
        <p:spPr>
          <a:xfrm>
            <a:off x="8001000" y="634824"/>
            <a:ext cx="2080153" cy="136695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9"/>
          <p:cNvSpPr/>
          <p:nvPr/>
        </p:nvSpPr>
        <p:spPr>
          <a:xfrm>
            <a:off x="8077561" y="1221728"/>
            <a:ext cx="914040" cy="22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10157712" y="862859"/>
            <a:ext cx="304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sp>
        <p:nvSpPr>
          <p:cNvPr id="302" name="Google Shape;302;p19"/>
          <p:cNvSpPr/>
          <p:nvPr/>
        </p:nvSpPr>
        <p:spPr>
          <a:xfrm rot="-5400000">
            <a:off x="8991740" y="459728"/>
            <a:ext cx="228600" cy="1295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9"/>
          <p:cNvSpPr txBox="1"/>
          <p:nvPr/>
        </p:nvSpPr>
        <p:spPr>
          <a:xfrm>
            <a:off x="3223153" y="2110124"/>
            <a:ext cx="6858000" cy="4334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Epochs: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40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Batch Size 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32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Optimizer: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Adam Optimizer, </a:t>
            </a:r>
            <a:r>
              <a:rPr i="1" lang="it-IT" sz="18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 rate = 1e-3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Loss Function :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Categorical Cross-Entropy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Weighted Metric 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Accuracy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Stopping Criteria: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Validation Loss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Patience = 5 epochs</a:t>
            </a:r>
            <a:endParaRPr/>
          </a:p>
          <a:p>
            <a:pPr indent="-2286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4" name="Google Shape;304;p1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8265221" y="4572000"/>
            <a:ext cx="1551709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9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5928253" y="2207631"/>
            <a:ext cx="1447800" cy="111978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9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title"/>
          </p:nvPr>
        </p:nvSpPr>
        <p:spPr>
          <a:xfrm>
            <a:off x="533400" y="990600"/>
            <a:ext cx="2751855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72" name="Google Shape;72;p2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533400" y="2102572"/>
            <a:ext cx="9245600" cy="4542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BIOMETRICS</a:t>
            </a:r>
            <a:r>
              <a:rPr lang="it-IT" sz="225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 🡪</a:t>
            </a:r>
            <a:r>
              <a:rPr lang="it-IT" sz="225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originally Greek term meaning «measurement of life»</a:t>
            </a:r>
            <a:endParaRPr sz="2250">
              <a:solidFill>
                <a:srgbClr val="C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it-IT" sz="22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cybersecurity, biometrics refers to </a:t>
            </a:r>
            <a:r>
              <a:rPr lang="it-IT" sz="225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authentication tecniques </a:t>
            </a:r>
            <a:r>
              <a:rPr lang="it-IT" sz="22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that use distinctive anatomical and behavioral human characteristics, called </a:t>
            </a:r>
            <a:r>
              <a:rPr lang="it-IT" sz="225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biometric identifiers </a:t>
            </a:r>
            <a:r>
              <a:rPr lang="it-IT" sz="22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 traits, for automatically recognizing individuals.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it-IT" sz="22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 of the most use biometric identifiers are:</a:t>
            </a:r>
            <a:endParaRPr/>
          </a:p>
          <a:p>
            <a:pPr indent="-342900" lvl="1" marL="800100" marR="0" rtl="0" algn="l"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▪"/>
            </a:pPr>
            <a:r>
              <a:rPr b="0" i="0" lang="it-IT" sz="22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fingerprint;</a:t>
            </a:r>
            <a:endParaRPr/>
          </a:p>
          <a:p>
            <a:pPr indent="-342900" lvl="1" marL="800100" marR="0" rtl="0" algn="l"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▪"/>
            </a:pPr>
            <a:r>
              <a:rPr b="0" i="0" lang="it-IT" sz="22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face;</a:t>
            </a:r>
            <a:endParaRPr/>
          </a:p>
          <a:p>
            <a:pPr indent="-342900" lvl="1" marL="800100" marR="0" rtl="0" algn="l"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▪"/>
            </a:pPr>
            <a:r>
              <a:rPr b="0" i="0" lang="it-IT" sz="22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retinal structure;</a:t>
            </a:r>
            <a:endParaRPr/>
          </a:p>
          <a:p>
            <a:pPr indent="-342900" lvl="1" marL="800100" marR="0" rtl="0" algn="l"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▪"/>
            </a:pPr>
            <a:r>
              <a:rPr b="0" i="0" lang="it-IT" sz="22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voice;</a:t>
            </a:r>
            <a:endParaRPr/>
          </a:p>
          <a:p>
            <a:pPr indent="-342900" lvl="1" marL="800100" marR="0" rtl="0" algn="l"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▪"/>
            </a:pPr>
            <a:r>
              <a:rPr b="0" i="0" lang="it-IT" sz="22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/>
          </a:p>
        </p:txBody>
      </p:sp>
      <p:pic>
        <p:nvPicPr>
          <p:cNvPr descr="Biometric Icon - SEO  WEB Icons in SVG and PNG - Icon Library" id="74" name="Google Shape;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0" y="3657669"/>
            <a:ext cx="2928126" cy="292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testo&#10;&#10;Descrizione generata automaticamente" id="311" name="Google Shape;3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2372141"/>
            <a:ext cx="1371600" cy="421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 preferRelativeResize="0"/>
          <p:nvPr/>
        </p:nvPicPr>
        <p:blipFill rotWithShape="1">
          <a:blip r:embed="rId4">
            <a:alphaModFix/>
          </a:blip>
          <a:srcRect b="-1294" l="-1294" r="55987" t="49521"/>
          <a:stretch/>
        </p:blipFill>
        <p:spPr>
          <a:xfrm>
            <a:off x="8001000" y="634824"/>
            <a:ext cx="2080153" cy="136695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0"/>
          <p:cNvSpPr/>
          <p:nvPr/>
        </p:nvSpPr>
        <p:spPr>
          <a:xfrm>
            <a:off x="8000999" y="685194"/>
            <a:ext cx="2156713" cy="83880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0"/>
          <p:cNvSpPr txBox="1"/>
          <p:nvPr/>
        </p:nvSpPr>
        <p:spPr>
          <a:xfrm>
            <a:off x="10157712" y="862859"/>
            <a:ext cx="304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sp>
        <p:nvSpPr>
          <p:cNvPr id="315" name="Google Shape;315;p20"/>
          <p:cNvSpPr/>
          <p:nvPr/>
        </p:nvSpPr>
        <p:spPr>
          <a:xfrm rot="-5400000">
            <a:off x="8991740" y="459728"/>
            <a:ext cx="228600" cy="1295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0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17" name="Google Shape;317;p20"/>
          <p:cNvSpPr txBox="1"/>
          <p:nvPr>
            <p:ph type="title"/>
          </p:nvPr>
        </p:nvSpPr>
        <p:spPr>
          <a:xfrm>
            <a:off x="228600" y="990600"/>
            <a:ext cx="7848961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Recurrent NN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/>
          <p:nvPr>
            <p:ph type="title"/>
          </p:nvPr>
        </p:nvSpPr>
        <p:spPr>
          <a:xfrm>
            <a:off x="228600" y="990600"/>
            <a:ext cx="7848961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Recurrent NN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Immagine che contiene testo&#10;&#10;Descrizione generata automaticamente" id="323" name="Google Shape;3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174974"/>
            <a:ext cx="1371600" cy="421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1"/>
          <p:cNvPicPr preferRelativeResize="0"/>
          <p:nvPr/>
        </p:nvPicPr>
        <p:blipFill rotWithShape="1">
          <a:blip r:embed="rId4">
            <a:alphaModFix/>
          </a:blip>
          <a:srcRect b="-1294" l="-1294" r="55987" t="49521"/>
          <a:stretch/>
        </p:blipFill>
        <p:spPr>
          <a:xfrm>
            <a:off x="8001000" y="634824"/>
            <a:ext cx="2080153" cy="136695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1"/>
          <p:cNvSpPr txBox="1"/>
          <p:nvPr/>
        </p:nvSpPr>
        <p:spPr>
          <a:xfrm>
            <a:off x="10157712" y="862859"/>
            <a:ext cx="304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sp>
        <p:nvSpPr>
          <p:cNvPr id="326" name="Google Shape;326;p21"/>
          <p:cNvSpPr/>
          <p:nvPr/>
        </p:nvSpPr>
        <p:spPr>
          <a:xfrm rot="-5400000">
            <a:off x="8991740" y="459728"/>
            <a:ext cx="228600" cy="1295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1"/>
          <p:cNvSpPr txBox="1"/>
          <p:nvPr/>
        </p:nvSpPr>
        <p:spPr>
          <a:xfrm>
            <a:off x="3223153" y="2110124"/>
            <a:ext cx="6858000" cy="4334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Epochs: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40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Batch Size 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32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Optimizer: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Adam Optimizer, </a:t>
            </a:r>
            <a:r>
              <a:rPr i="1" lang="it-IT" sz="18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 rate = 5e-4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Loss Function :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Categorical Cross-Entropy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Weighted Metric 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Accuracy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Stopping Criteria: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Validation Loss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Patience = 5 epochs</a:t>
            </a:r>
            <a:endParaRPr/>
          </a:p>
          <a:p>
            <a:pPr indent="-2286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8" name="Google Shape;328;p21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8265221" y="4572000"/>
            <a:ext cx="1551709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5928253" y="2207631"/>
            <a:ext cx="1447800" cy="111978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31" name="Google Shape;331;p21"/>
          <p:cNvSpPr/>
          <p:nvPr/>
        </p:nvSpPr>
        <p:spPr>
          <a:xfrm>
            <a:off x="9144360" y="1221728"/>
            <a:ext cx="914040" cy="22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198893" y="936627"/>
            <a:ext cx="9532937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latin typeface="Arial"/>
                <a:ea typeface="Arial"/>
                <a:cs typeface="Arial"/>
                <a:sym typeface="Arial"/>
              </a:rPr>
              <a:t>2D </a:t>
            </a:r>
            <a:r>
              <a:rPr b="1" lang="it-IT">
                <a:latin typeface="Arial"/>
                <a:ea typeface="Arial"/>
                <a:cs typeface="Arial"/>
                <a:sym typeface="Arial"/>
              </a:rPr>
              <a:t>Convolutional NN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Immagine che contiene testo&#10;&#10;Descrizione generata automaticamente" id="337" name="Google Shape;3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2279529"/>
            <a:ext cx="3292325" cy="4306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/>
          <p:cNvPicPr preferRelativeResize="0"/>
          <p:nvPr/>
        </p:nvPicPr>
        <p:blipFill rotWithShape="1">
          <a:blip r:embed="rId4">
            <a:alphaModFix/>
          </a:blip>
          <a:srcRect b="39224" l="75712" r="-7842" t="21326"/>
          <a:stretch/>
        </p:blipFill>
        <p:spPr>
          <a:xfrm>
            <a:off x="8606003" y="634824"/>
            <a:ext cx="1475150" cy="10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2"/>
          <p:cNvSpPr/>
          <p:nvPr/>
        </p:nvSpPr>
        <p:spPr>
          <a:xfrm>
            <a:off x="8763001" y="1371599"/>
            <a:ext cx="990600" cy="29014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>
            <a:off x="9820255" y="1281593"/>
            <a:ext cx="304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sp>
        <p:nvSpPr>
          <p:cNvPr id="341" name="Google Shape;341;p22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3"/>
          <p:cNvPicPr preferRelativeResize="0"/>
          <p:nvPr/>
        </p:nvPicPr>
        <p:blipFill rotWithShape="1">
          <a:blip r:embed="rId3">
            <a:alphaModFix/>
          </a:blip>
          <a:srcRect b="39224" l="75712" r="-7842" t="21326"/>
          <a:stretch/>
        </p:blipFill>
        <p:spPr>
          <a:xfrm>
            <a:off x="8606003" y="634824"/>
            <a:ext cx="1475150" cy="10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3"/>
          <p:cNvSpPr/>
          <p:nvPr/>
        </p:nvSpPr>
        <p:spPr>
          <a:xfrm>
            <a:off x="8763001" y="1371599"/>
            <a:ext cx="990600" cy="29014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3"/>
          <p:cNvSpPr txBox="1"/>
          <p:nvPr/>
        </p:nvSpPr>
        <p:spPr>
          <a:xfrm>
            <a:off x="9820255" y="1281593"/>
            <a:ext cx="304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sp>
        <p:nvSpPr>
          <p:cNvPr id="349" name="Google Shape;349;p23"/>
          <p:cNvSpPr txBox="1"/>
          <p:nvPr/>
        </p:nvSpPr>
        <p:spPr>
          <a:xfrm>
            <a:off x="3810000" y="2179447"/>
            <a:ext cx="6858000" cy="4334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Epochs: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60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Batch Size 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Optimizer: </a:t>
            </a:r>
            <a:r>
              <a:rPr i="1" lang="it-IT" sz="18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SGD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Learning rate = 1e-4, Momentum = 0.01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Loss Function :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Categorical Cross-Entropy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Weighted Metric :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Accuracy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Stopping Criteria: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Validation Loss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Patience = 8 epochs</a:t>
            </a:r>
            <a:endParaRPr/>
          </a:p>
          <a:p>
            <a:pPr indent="-2286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0" name="Google Shape;350;p23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8606003" y="4475053"/>
            <a:ext cx="1551709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&#10;&#10;Descrizione generata automaticamente" id="351" name="Google Shape;35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673" y="2236283"/>
            <a:ext cx="3292325" cy="4306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3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6629761" y="2389809"/>
            <a:ext cx="1447800" cy="111978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3"/>
          <p:cNvSpPr txBox="1"/>
          <p:nvPr>
            <p:ph type="title"/>
          </p:nvPr>
        </p:nvSpPr>
        <p:spPr>
          <a:xfrm>
            <a:off x="198893" y="936627"/>
            <a:ext cx="9532937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latin typeface="Arial"/>
                <a:ea typeface="Arial"/>
                <a:cs typeface="Arial"/>
                <a:sym typeface="Arial"/>
              </a:rPr>
              <a:t>2D </a:t>
            </a:r>
            <a:r>
              <a:rPr b="1" lang="it-IT">
                <a:latin typeface="Arial"/>
                <a:ea typeface="Arial"/>
                <a:cs typeface="Arial"/>
                <a:sym typeface="Arial"/>
              </a:rPr>
              <a:t>Convolutional NN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4" name="Google Shape;354;p23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/>
          <p:nvPr>
            <p:ph type="title"/>
          </p:nvPr>
        </p:nvSpPr>
        <p:spPr>
          <a:xfrm>
            <a:off x="754063" y="971551"/>
            <a:ext cx="9532937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Results: </a:t>
            </a:r>
            <a:r>
              <a:rPr b="1" lang="it-IT" sz="3000">
                <a:latin typeface="Arial"/>
                <a:ea typeface="Arial"/>
                <a:cs typeface="Arial"/>
                <a:sym typeface="Arial"/>
              </a:rPr>
              <a:t>pipeline of discussed results</a:t>
            </a:r>
            <a:endParaRPr b="1"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0" name="Google Shape;3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2286000"/>
            <a:ext cx="5204460" cy="38627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24"/>
          <p:cNvCxnSpPr/>
          <p:nvPr/>
        </p:nvCxnSpPr>
        <p:spPr>
          <a:xfrm>
            <a:off x="2209800" y="3657600"/>
            <a:ext cx="61722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62" name="Google Shape;362;p24"/>
          <p:cNvCxnSpPr/>
          <p:nvPr/>
        </p:nvCxnSpPr>
        <p:spPr>
          <a:xfrm>
            <a:off x="2209800" y="5334000"/>
            <a:ext cx="61722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363" name="Google Shape;363;p24"/>
          <p:cNvSpPr txBox="1"/>
          <p:nvPr/>
        </p:nvSpPr>
        <p:spPr>
          <a:xfrm>
            <a:off x="1905000" y="2514600"/>
            <a:ext cx="6096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/>
          </a:p>
        </p:txBody>
      </p:sp>
      <p:sp>
        <p:nvSpPr>
          <p:cNvPr id="364" name="Google Shape;364;p24"/>
          <p:cNvSpPr txBox="1"/>
          <p:nvPr/>
        </p:nvSpPr>
        <p:spPr>
          <a:xfrm>
            <a:off x="1905000" y="3967881"/>
            <a:ext cx="6096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endParaRPr/>
          </a:p>
        </p:txBody>
      </p:sp>
      <p:sp>
        <p:nvSpPr>
          <p:cNvPr id="365" name="Google Shape;365;p24"/>
          <p:cNvSpPr txBox="1"/>
          <p:nvPr/>
        </p:nvSpPr>
        <p:spPr>
          <a:xfrm>
            <a:off x="1905000" y="5486400"/>
            <a:ext cx="6096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endParaRPr/>
          </a:p>
        </p:txBody>
      </p:sp>
      <p:sp>
        <p:nvSpPr>
          <p:cNvPr id="366" name="Google Shape;366;p24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>
            <p:ph type="title"/>
          </p:nvPr>
        </p:nvSpPr>
        <p:spPr>
          <a:xfrm>
            <a:off x="207883" y="982964"/>
            <a:ext cx="5354717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Results: </a:t>
            </a:r>
            <a:r>
              <a:rPr b="1" lang="it-IT" sz="3000">
                <a:latin typeface="Arial"/>
                <a:ea typeface="Arial"/>
                <a:cs typeface="Arial"/>
                <a:sym typeface="Arial"/>
              </a:rPr>
              <a:t>fully-connected NN</a:t>
            </a:r>
            <a:endParaRPr b="1"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2" name="Google Shape;372;p25"/>
          <p:cNvPicPr preferRelativeResize="0"/>
          <p:nvPr/>
        </p:nvPicPr>
        <p:blipFill rotWithShape="1">
          <a:blip r:embed="rId3">
            <a:alphaModFix/>
          </a:blip>
          <a:srcRect b="64491" l="-1" r="-3953" t="0"/>
          <a:stretch/>
        </p:blipFill>
        <p:spPr>
          <a:xfrm>
            <a:off x="5867400" y="868071"/>
            <a:ext cx="3907367" cy="9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25"/>
          <p:cNvCxnSpPr/>
          <p:nvPr/>
        </p:nvCxnSpPr>
        <p:spPr>
          <a:xfrm>
            <a:off x="6781800" y="971551"/>
            <a:ext cx="6096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4" name="Google Shape;374;p25"/>
          <p:cNvCxnSpPr/>
          <p:nvPr/>
        </p:nvCxnSpPr>
        <p:spPr>
          <a:xfrm>
            <a:off x="6774938" y="1538373"/>
            <a:ext cx="6096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5" name="Google Shape;375;p25"/>
          <p:cNvCxnSpPr/>
          <p:nvPr/>
        </p:nvCxnSpPr>
        <p:spPr>
          <a:xfrm>
            <a:off x="8077200" y="989699"/>
            <a:ext cx="304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6" name="Google Shape;376;p25"/>
          <p:cNvCxnSpPr/>
          <p:nvPr/>
        </p:nvCxnSpPr>
        <p:spPr>
          <a:xfrm>
            <a:off x="8077200" y="1538373"/>
            <a:ext cx="304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7" name="Google Shape;377;p25"/>
          <p:cNvCxnSpPr/>
          <p:nvPr/>
        </p:nvCxnSpPr>
        <p:spPr>
          <a:xfrm>
            <a:off x="8382000" y="989699"/>
            <a:ext cx="0" cy="5486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78" name="Google Shape;378;p25"/>
          <p:cNvCxnSpPr/>
          <p:nvPr/>
        </p:nvCxnSpPr>
        <p:spPr>
          <a:xfrm>
            <a:off x="8382000" y="1309034"/>
            <a:ext cx="4572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descr="Immagine che contiene tavolo&#10;&#10;Descrizione generata automaticamente" id="379" name="Google Shape;3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3048000"/>
            <a:ext cx="5936150" cy="270104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 txBox="1"/>
          <p:nvPr/>
        </p:nvSpPr>
        <p:spPr>
          <a:xfrm>
            <a:off x="6793313" y="3036261"/>
            <a:ext cx="3733800" cy="2534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very </a:t>
            </a: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good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performance in the rest dataset;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lower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performance in the task dataset;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good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training time;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Very</a:t>
            </a:r>
            <a:r>
              <a:rPr b="1" lang="it-IT" sz="18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low</a:t>
            </a:r>
            <a:r>
              <a:rPr b="1" lang="it-IT" sz="18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n° of parameters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8818075" y="1070104"/>
            <a:ext cx="838181" cy="45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9656256" y="1124368"/>
            <a:ext cx="3389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</p:txBody>
      </p:sp>
      <p:sp>
        <p:nvSpPr>
          <p:cNvPr id="383" name="Google Shape;383;p25"/>
          <p:cNvSpPr txBox="1"/>
          <p:nvPr/>
        </p:nvSpPr>
        <p:spPr>
          <a:xfrm>
            <a:off x="5562600" y="1002562"/>
            <a:ext cx="6096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/>
          </a:p>
        </p:txBody>
      </p:sp>
      <p:sp>
        <p:nvSpPr>
          <p:cNvPr id="384" name="Google Shape;384;p25"/>
          <p:cNvSpPr txBox="1"/>
          <p:nvPr/>
        </p:nvSpPr>
        <p:spPr>
          <a:xfrm>
            <a:off x="7277100" y="2453968"/>
            <a:ext cx="26670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FFNN metrics</a:t>
            </a:r>
            <a:endParaRPr sz="250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25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 txBox="1"/>
          <p:nvPr>
            <p:ph type="title"/>
          </p:nvPr>
        </p:nvSpPr>
        <p:spPr>
          <a:xfrm>
            <a:off x="207883" y="982964"/>
            <a:ext cx="5354717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Results: </a:t>
            </a:r>
            <a:r>
              <a:rPr b="1" lang="it-IT" sz="3000">
                <a:latin typeface="Arial"/>
                <a:ea typeface="Arial"/>
                <a:cs typeface="Arial"/>
                <a:sym typeface="Arial"/>
              </a:rPr>
              <a:t>fully-connected NN</a:t>
            </a:r>
            <a:endParaRPr b="1"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1" name="Google Shape;391;p26"/>
          <p:cNvPicPr preferRelativeResize="0"/>
          <p:nvPr/>
        </p:nvPicPr>
        <p:blipFill rotWithShape="1">
          <a:blip r:embed="rId3">
            <a:alphaModFix/>
          </a:blip>
          <a:srcRect b="64491" l="-1" r="-3953" t="0"/>
          <a:stretch/>
        </p:blipFill>
        <p:spPr>
          <a:xfrm>
            <a:off x="5867400" y="868071"/>
            <a:ext cx="3907367" cy="9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26"/>
          <p:cNvCxnSpPr/>
          <p:nvPr/>
        </p:nvCxnSpPr>
        <p:spPr>
          <a:xfrm>
            <a:off x="6781800" y="971551"/>
            <a:ext cx="6096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93" name="Google Shape;393;p26"/>
          <p:cNvCxnSpPr/>
          <p:nvPr/>
        </p:nvCxnSpPr>
        <p:spPr>
          <a:xfrm>
            <a:off x="6774938" y="1538373"/>
            <a:ext cx="6096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94" name="Google Shape;394;p26"/>
          <p:cNvCxnSpPr/>
          <p:nvPr/>
        </p:nvCxnSpPr>
        <p:spPr>
          <a:xfrm>
            <a:off x="8077200" y="989699"/>
            <a:ext cx="304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95" name="Google Shape;395;p26"/>
          <p:cNvCxnSpPr/>
          <p:nvPr/>
        </p:nvCxnSpPr>
        <p:spPr>
          <a:xfrm>
            <a:off x="8077200" y="1538373"/>
            <a:ext cx="304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96" name="Google Shape;396;p26"/>
          <p:cNvCxnSpPr/>
          <p:nvPr/>
        </p:nvCxnSpPr>
        <p:spPr>
          <a:xfrm>
            <a:off x="8382000" y="989699"/>
            <a:ext cx="0" cy="5486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97" name="Google Shape;397;p26"/>
          <p:cNvCxnSpPr/>
          <p:nvPr/>
        </p:nvCxnSpPr>
        <p:spPr>
          <a:xfrm>
            <a:off x="8382000" y="1309034"/>
            <a:ext cx="4572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98" name="Google Shape;398;p26"/>
          <p:cNvSpPr txBox="1"/>
          <p:nvPr/>
        </p:nvSpPr>
        <p:spPr>
          <a:xfrm>
            <a:off x="3733800" y="6079114"/>
            <a:ext cx="4495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overfitting, </a:t>
            </a: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good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learning curves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26"/>
          <p:cNvSpPr/>
          <p:nvPr/>
        </p:nvSpPr>
        <p:spPr>
          <a:xfrm>
            <a:off x="8818075" y="1070104"/>
            <a:ext cx="838181" cy="45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9656256" y="1124368"/>
            <a:ext cx="3389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</p:txBody>
      </p:sp>
      <p:sp>
        <p:nvSpPr>
          <p:cNvPr id="401" name="Google Shape;401;p26"/>
          <p:cNvSpPr txBox="1"/>
          <p:nvPr/>
        </p:nvSpPr>
        <p:spPr>
          <a:xfrm>
            <a:off x="5562600" y="1002562"/>
            <a:ext cx="6096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/>
          </a:p>
        </p:txBody>
      </p:sp>
      <p:pic>
        <p:nvPicPr>
          <p:cNvPr id="402" name="Google Shape;40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7777" y="2812518"/>
            <a:ext cx="5410689" cy="288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2812518"/>
            <a:ext cx="5416107" cy="28875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 txBox="1"/>
          <p:nvPr/>
        </p:nvSpPr>
        <p:spPr>
          <a:xfrm>
            <a:off x="4422489" y="2175490"/>
            <a:ext cx="3578511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FFNN learning curves</a:t>
            </a:r>
            <a:endParaRPr sz="2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26"/>
          <p:cNvSpPr txBox="1"/>
          <p:nvPr>
            <p:ph idx="12" type="sldNum"/>
          </p:nvPr>
        </p:nvSpPr>
        <p:spPr>
          <a:xfrm>
            <a:off x="11614926" y="6388628"/>
            <a:ext cx="383540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27"/>
          <p:cNvPicPr preferRelativeResize="0"/>
          <p:nvPr/>
        </p:nvPicPr>
        <p:blipFill rotWithShape="1">
          <a:blip r:embed="rId3">
            <a:alphaModFix/>
          </a:blip>
          <a:srcRect b="25039" l="0" r="0" t="39453"/>
          <a:stretch/>
        </p:blipFill>
        <p:spPr>
          <a:xfrm>
            <a:off x="5943600" y="721112"/>
            <a:ext cx="4051328" cy="10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/>
          <p:nvPr>
            <p:ph type="title"/>
          </p:nvPr>
        </p:nvSpPr>
        <p:spPr>
          <a:xfrm>
            <a:off x="754063" y="971551"/>
            <a:ext cx="9532937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Results: </a:t>
            </a:r>
            <a:r>
              <a:rPr b="1" lang="it-IT" sz="3000">
                <a:latin typeface="Arial"/>
                <a:ea typeface="Arial"/>
                <a:cs typeface="Arial"/>
                <a:sym typeface="Arial"/>
              </a:rPr>
              <a:t>Recurrent  NN</a:t>
            </a:r>
            <a:endParaRPr b="1"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12" name="Google Shape;412;p27"/>
          <p:cNvCxnSpPr/>
          <p:nvPr/>
        </p:nvCxnSpPr>
        <p:spPr>
          <a:xfrm>
            <a:off x="6934200" y="990340"/>
            <a:ext cx="6096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13" name="Google Shape;413;p27"/>
          <p:cNvCxnSpPr/>
          <p:nvPr/>
        </p:nvCxnSpPr>
        <p:spPr>
          <a:xfrm>
            <a:off x="6858000" y="1557513"/>
            <a:ext cx="685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14" name="Google Shape;414;p27"/>
          <p:cNvCxnSpPr/>
          <p:nvPr/>
        </p:nvCxnSpPr>
        <p:spPr>
          <a:xfrm>
            <a:off x="8382000" y="976065"/>
            <a:ext cx="304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15" name="Google Shape;415;p27"/>
          <p:cNvCxnSpPr/>
          <p:nvPr/>
        </p:nvCxnSpPr>
        <p:spPr>
          <a:xfrm>
            <a:off x="8382000" y="1524739"/>
            <a:ext cx="304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16" name="Google Shape;416;p27"/>
          <p:cNvCxnSpPr/>
          <p:nvPr/>
        </p:nvCxnSpPr>
        <p:spPr>
          <a:xfrm>
            <a:off x="8686800" y="976065"/>
            <a:ext cx="0" cy="5486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17" name="Google Shape;417;p27"/>
          <p:cNvCxnSpPr/>
          <p:nvPr/>
        </p:nvCxnSpPr>
        <p:spPr>
          <a:xfrm>
            <a:off x="8686800" y="1295400"/>
            <a:ext cx="4572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18" name="Google Shape;418;p27"/>
          <p:cNvSpPr txBox="1"/>
          <p:nvPr/>
        </p:nvSpPr>
        <p:spPr>
          <a:xfrm>
            <a:off x="6477000" y="3314863"/>
            <a:ext cx="48387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very good</a:t>
            </a:r>
            <a:r>
              <a:rPr lang="it-IT" sz="18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performance in </a:t>
            </a: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both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dataset;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Higher</a:t>
            </a: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time, especially in the task dataset;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Higher</a:t>
            </a:r>
            <a:r>
              <a:rPr b="1" lang="it-IT" sz="18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n° of parameters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Immagine che contiene tavolo&#10;&#10;Descrizione generata automaticamente" id="419" name="Google Shape;41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2895600"/>
            <a:ext cx="5424056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7"/>
          <p:cNvSpPr/>
          <p:nvPr/>
        </p:nvSpPr>
        <p:spPr>
          <a:xfrm>
            <a:off x="9150373" y="1021802"/>
            <a:ext cx="838181" cy="45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9971507" y="1065736"/>
            <a:ext cx="3389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</p:txBody>
      </p:sp>
      <p:sp>
        <p:nvSpPr>
          <p:cNvPr id="422" name="Google Shape;422;p27"/>
          <p:cNvSpPr txBox="1"/>
          <p:nvPr/>
        </p:nvSpPr>
        <p:spPr>
          <a:xfrm>
            <a:off x="5562600" y="1001948"/>
            <a:ext cx="6096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endParaRPr/>
          </a:p>
        </p:txBody>
      </p:sp>
      <p:sp>
        <p:nvSpPr>
          <p:cNvPr id="423" name="Google Shape;423;p27"/>
          <p:cNvSpPr txBox="1"/>
          <p:nvPr/>
        </p:nvSpPr>
        <p:spPr>
          <a:xfrm>
            <a:off x="7562850" y="2480346"/>
            <a:ext cx="26670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RNN metrics</a:t>
            </a:r>
            <a:endParaRPr sz="250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27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/>
          <p:cNvSpPr txBox="1"/>
          <p:nvPr>
            <p:ph type="title"/>
          </p:nvPr>
        </p:nvSpPr>
        <p:spPr>
          <a:xfrm>
            <a:off x="754063" y="971551"/>
            <a:ext cx="9532937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Results: </a:t>
            </a:r>
            <a:r>
              <a:rPr b="1" lang="it-IT" sz="3000">
                <a:latin typeface="Arial"/>
                <a:ea typeface="Arial"/>
                <a:cs typeface="Arial"/>
                <a:sym typeface="Arial"/>
              </a:rPr>
              <a:t>Recurrent  NN</a:t>
            </a:r>
            <a:endParaRPr b="1"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3848100" y="6276405"/>
            <a:ext cx="4495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overfitting, </a:t>
            </a: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good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learning curves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1" name="Google Shape;43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1" y="2826973"/>
            <a:ext cx="5538212" cy="2965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2826973"/>
            <a:ext cx="5480323" cy="296529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8"/>
          <p:cNvSpPr txBox="1"/>
          <p:nvPr/>
        </p:nvSpPr>
        <p:spPr>
          <a:xfrm>
            <a:off x="4419600" y="2174361"/>
            <a:ext cx="3578511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RNN learning curves</a:t>
            </a:r>
            <a:endParaRPr sz="2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4" name="Google Shape;434;p28"/>
          <p:cNvPicPr preferRelativeResize="0"/>
          <p:nvPr/>
        </p:nvPicPr>
        <p:blipFill rotWithShape="1">
          <a:blip r:embed="rId5">
            <a:alphaModFix/>
          </a:blip>
          <a:srcRect b="25039" l="0" r="0" t="39453"/>
          <a:stretch/>
        </p:blipFill>
        <p:spPr>
          <a:xfrm>
            <a:off x="5943600" y="721112"/>
            <a:ext cx="4051328" cy="106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28"/>
          <p:cNvCxnSpPr/>
          <p:nvPr/>
        </p:nvCxnSpPr>
        <p:spPr>
          <a:xfrm>
            <a:off x="6934200" y="990340"/>
            <a:ext cx="6096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36" name="Google Shape;436;p28"/>
          <p:cNvCxnSpPr/>
          <p:nvPr/>
        </p:nvCxnSpPr>
        <p:spPr>
          <a:xfrm>
            <a:off x="6858000" y="1557513"/>
            <a:ext cx="685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37" name="Google Shape;437;p28"/>
          <p:cNvCxnSpPr/>
          <p:nvPr/>
        </p:nvCxnSpPr>
        <p:spPr>
          <a:xfrm>
            <a:off x="8382000" y="976065"/>
            <a:ext cx="304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38" name="Google Shape;438;p28"/>
          <p:cNvCxnSpPr/>
          <p:nvPr/>
        </p:nvCxnSpPr>
        <p:spPr>
          <a:xfrm>
            <a:off x="8382000" y="1524739"/>
            <a:ext cx="304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39" name="Google Shape;439;p28"/>
          <p:cNvCxnSpPr/>
          <p:nvPr/>
        </p:nvCxnSpPr>
        <p:spPr>
          <a:xfrm>
            <a:off x="8686800" y="976065"/>
            <a:ext cx="0" cy="548674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40" name="Google Shape;440;p28"/>
          <p:cNvCxnSpPr/>
          <p:nvPr/>
        </p:nvCxnSpPr>
        <p:spPr>
          <a:xfrm>
            <a:off x="8686800" y="1295400"/>
            <a:ext cx="4572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41" name="Google Shape;441;p28"/>
          <p:cNvSpPr/>
          <p:nvPr/>
        </p:nvSpPr>
        <p:spPr>
          <a:xfrm>
            <a:off x="9150373" y="1021802"/>
            <a:ext cx="838181" cy="45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8"/>
          <p:cNvSpPr txBox="1"/>
          <p:nvPr/>
        </p:nvSpPr>
        <p:spPr>
          <a:xfrm>
            <a:off x="9971507" y="1065736"/>
            <a:ext cx="3389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</p:txBody>
      </p:sp>
      <p:sp>
        <p:nvSpPr>
          <p:cNvPr id="443" name="Google Shape;443;p28"/>
          <p:cNvSpPr txBox="1"/>
          <p:nvPr/>
        </p:nvSpPr>
        <p:spPr>
          <a:xfrm>
            <a:off x="5562600" y="1001948"/>
            <a:ext cx="6096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endParaRPr/>
          </a:p>
        </p:txBody>
      </p:sp>
      <p:sp>
        <p:nvSpPr>
          <p:cNvPr id="444" name="Google Shape;444;p28"/>
          <p:cNvSpPr txBox="1"/>
          <p:nvPr>
            <p:ph idx="12" type="sldNum"/>
          </p:nvPr>
        </p:nvSpPr>
        <p:spPr>
          <a:xfrm>
            <a:off x="11614926" y="6388628"/>
            <a:ext cx="5008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29"/>
          <p:cNvPicPr preferRelativeResize="0"/>
          <p:nvPr/>
        </p:nvPicPr>
        <p:blipFill rotWithShape="1">
          <a:blip r:embed="rId3">
            <a:alphaModFix/>
          </a:blip>
          <a:srcRect b="0" l="0" r="0" t="78907"/>
          <a:stretch/>
        </p:blipFill>
        <p:spPr>
          <a:xfrm>
            <a:off x="6166832" y="938023"/>
            <a:ext cx="3957075" cy="61948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9"/>
          <p:cNvSpPr txBox="1"/>
          <p:nvPr>
            <p:ph type="title"/>
          </p:nvPr>
        </p:nvSpPr>
        <p:spPr>
          <a:xfrm>
            <a:off x="516334" y="990339"/>
            <a:ext cx="4893866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Results: </a:t>
            </a:r>
            <a:r>
              <a:rPr b="1" lang="it-IT" sz="3200">
                <a:latin typeface="Arial"/>
                <a:ea typeface="Arial"/>
                <a:cs typeface="Arial"/>
                <a:sym typeface="Arial"/>
              </a:rPr>
              <a:t>2D Conv NN</a:t>
            </a:r>
            <a:endParaRPr b="1"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51" name="Google Shape;451;p29"/>
          <p:cNvCxnSpPr/>
          <p:nvPr/>
        </p:nvCxnSpPr>
        <p:spPr>
          <a:xfrm>
            <a:off x="8458200" y="1280787"/>
            <a:ext cx="844573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52" name="Google Shape;452;p29"/>
          <p:cNvCxnSpPr/>
          <p:nvPr/>
        </p:nvCxnSpPr>
        <p:spPr>
          <a:xfrm>
            <a:off x="7086600" y="1273925"/>
            <a:ext cx="685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53" name="Google Shape;453;p29"/>
          <p:cNvSpPr txBox="1"/>
          <p:nvPr/>
        </p:nvSpPr>
        <p:spPr>
          <a:xfrm>
            <a:off x="754063" y="4641164"/>
            <a:ext cx="37338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No sufficient</a:t>
            </a:r>
            <a:r>
              <a:rPr lang="it-IT" sz="18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performance in the rest data-set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Higher</a:t>
            </a:r>
            <a:r>
              <a:rPr b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time;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b="1"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Higher</a:t>
            </a:r>
            <a:r>
              <a:rPr b="1" lang="it-IT" sz="18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n° of parameters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9302773" y="1021802"/>
            <a:ext cx="838181" cy="457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10123907" y="1065736"/>
            <a:ext cx="3389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</p:txBody>
      </p:sp>
      <p:pic>
        <p:nvPicPr>
          <p:cNvPr id="456" name="Google Shape;4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2140462"/>
            <a:ext cx="5196042" cy="2766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avolo&#10;&#10;Descrizione generata automaticamente" id="457" name="Google Shape;45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6541" y="2216836"/>
            <a:ext cx="3810000" cy="2300093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9"/>
          <p:cNvSpPr txBox="1"/>
          <p:nvPr/>
        </p:nvSpPr>
        <p:spPr>
          <a:xfrm>
            <a:off x="5562600" y="1001948"/>
            <a:ext cx="6096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endParaRPr/>
          </a:p>
        </p:txBody>
      </p:sp>
      <p:sp>
        <p:nvSpPr>
          <p:cNvPr id="459" name="Google Shape;459;p29"/>
          <p:cNvSpPr txBox="1"/>
          <p:nvPr/>
        </p:nvSpPr>
        <p:spPr>
          <a:xfrm>
            <a:off x="6750921" y="5120804"/>
            <a:ext cx="4495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</a:pP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Accuracy Validation set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0" name="Google Shape;460;p29"/>
          <p:cNvSpPr txBox="1"/>
          <p:nvPr/>
        </p:nvSpPr>
        <p:spPr>
          <a:xfrm>
            <a:off x="3810000" y="2720551"/>
            <a:ext cx="457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9"/>
          <p:cNvSpPr txBox="1"/>
          <p:nvPr>
            <p:ph idx="12" type="sldNum"/>
          </p:nvPr>
        </p:nvSpPr>
        <p:spPr>
          <a:xfrm>
            <a:off x="11614926" y="6388628"/>
            <a:ext cx="5008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1" name="Google Shape;81;p3"/>
          <p:cNvSpPr txBox="1"/>
          <p:nvPr/>
        </p:nvSpPr>
        <p:spPr>
          <a:xfrm>
            <a:off x="1676400" y="3100066"/>
            <a:ext cx="3124200" cy="184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Tamper-proof;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Timeless;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Unique.</a:t>
            </a:r>
            <a:endParaRPr/>
          </a:p>
        </p:txBody>
      </p:sp>
      <p:sp>
        <p:nvSpPr>
          <p:cNvPr id="82" name="Google Shape;82;p3"/>
          <p:cNvSpPr txBox="1"/>
          <p:nvPr/>
        </p:nvSpPr>
        <p:spPr>
          <a:xfrm>
            <a:off x="533400" y="990600"/>
            <a:ext cx="2751855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1676400" y="2133600"/>
            <a:ext cx="3029887" cy="821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Characteristics</a:t>
            </a:r>
            <a:r>
              <a:rPr lang="it-IT" sz="24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/>
          </a:p>
        </p:txBody>
      </p:sp>
      <p:pic>
        <p:nvPicPr>
          <p:cNvPr descr="Biometric Icon - SEO  WEB Icons in SVG and PNG - Icon Library" id="84" name="Google Shape;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2286000"/>
            <a:ext cx="3526384" cy="352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"/>
          <p:cNvSpPr txBox="1"/>
          <p:nvPr>
            <p:ph type="title"/>
          </p:nvPr>
        </p:nvSpPr>
        <p:spPr>
          <a:xfrm>
            <a:off x="753345" y="971910"/>
            <a:ext cx="7933455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Networks comparison: </a:t>
            </a:r>
            <a:r>
              <a:rPr b="1" lang="it-IT" sz="3000">
                <a:latin typeface="Arial"/>
                <a:ea typeface="Arial"/>
                <a:cs typeface="Arial"/>
                <a:sym typeface="Arial"/>
              </a:rPr>
              <a:t>Test accuracy</a:t>
            </a:r>
            <a:endParaRPr sz="3000"/>
          </a:p>
        </p:txBody>
      </p:sp>
      <p:pic>
        <p:nvPicPr>
          <p:cNvPr id="467" name="Google Shape;4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2209800"/>
            <a:ext cx="8192690" cy="4302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0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1"/>
          <p:cNvSpPr txBox="1"/>
          <p:nvPr>
            <p:ph type="title"/>
          </p:nvPr>
        </p:nvSpPr>
        <p:spPr>
          <a:xfrm>
            <a:off x="753345" y="971910"/>
            <a:ext cx="7933455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Networks comparison: </a:t>
            </a:r>
            <a:r>
              <a:rPr b="1" lang="it-IT" sz="3000">
                <a:latin typeface="Arial"/>
                <a:ea typeface="Arial"/>
                <a:cs typeface="Arial"/>
                <a:sym typeface="Arial"/>
              </a:rPr>
              <a:t>training time</a:t>
            </a:r>
            <a:endParaRPr sz="3000"/>
          </a:p>
        </p:txBody>
      </p:sp>
      <p:pic>
        <p:nvPicPr>
          <p:cNvPr id="474" name="Google Shape;4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2286000"/>
            <a:ext cx="8077200" cy="4227623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1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2"/>
          <p:cNvSpPr txBox="1"/>
          <p:nvPr>
            <p:ph type="title"/>
          </p:nvPr>
        </p:nvSpPr>
        <p:spPr>
          <a:xfrm>
            <a:off x="753345" y="971910"/>
            <a:ext cx="7933455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Networks comparison: </a:t>
            </a:r>
            <a:r>
              <a:rPr b="1" lang="it-IT" sz="3000">
                <a:latin typeface="Arial"/>
                <a:ea typeface="Arial"/>
                <a:cs typeface="Arial"/>
                <a:sym typeface="Arial"/>
              </a:rPr>
              <a:t>n. of parameters</a:t>
            </a:r>
            <a:endParaRPr sz="3000"/>
          </a:p>
        </p:txBody>
      </p:sp>
      <p:pic>
        <p:nvPicPr>
          <p:cNvPr id="481" name="Google Shape;481;p32"/>
          <p:cNvPicPr preferRelativeResize="0"/>
          <p:nvPr/>
        </p:nvPicPr>
        <p:blipFill rotWithShape="1">
          <a:blip r:embed="rId3">
            <a:alphaModFix/>
          </a:blip>
          <a:srcRect b="0" l="0" r="470" t="2105"/>
          <a:stretch/>
        </p:blipFill>
        <p:spPr>
          <a:xfrm>
            <a:off x="1524000" y="2286000"/>
            <a:ext cx="7848600" cy="404059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2"/>
          <p:cNvSpPr txBox="1"/>
          <p:nvPr>
            <p:ph idx="12" type="sldNum"/>
          </p:nvPr>
        </p:nvSpPr>
        <p:spPr>
          <a:xfrm>
            <a:off x="11614926" y="6388628"/>
            <a:ext cx="5008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/>
          <p:nvPr>
            <p:ph type="title"/>
          </p:nvPr>
        </p:nvSpPr>
        <p:spPr>
          <a:xfrm>
            <a:off x="533400" y="990600"/>
            <a:ext cx="6095999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DEMO: </a:t>
            </a:r>
            <a:r>
              <a:rPr b="1" lang="it-IT" sz="3000">
                <a:latin typeface="Arial"/>
                <a:ea typeface="Arial"/>
                <a:cs typeface="Arial"/>
                <a:sym typeface="Arial"/>
              </a:rPr>
              <a:t>a new dataset</a:t>
            </a:r>
            <a:endParaRPr sz="3000"/>
          </a:p>
        </p:txBody>
      </p:sp>
      <p:sp>
        <p:nvSpPr>
          <p:cNvPr id="488" name="Google Shape;488;p33"/>
          <p:cNvSpPr txBox="1"/>
          <p:nvPr/>
        </p:nvSpPr>
        <p:spPr>
          <a:xfrm>
            <a:off x="1067542" y="6100024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Spectrograms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have not been considered.</a:t>
            </a:r>
            <a:endParaRPr/>
          </a:p>
        </p:txBody>
      </p:sp>
      <p:sp>
        <p:nvSpPr>
          <p:cNvPr id="489" name="Google Shape;489;p33"/>
          <p:cNvSpPr/>
          <p:nvPr/>
        </p:nvSpPr>
        <p:spPr>
          <a:xfrm>
            <a:off x="2681024" y="2983989"/>
            <a:ext cx="366193" cy="23878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clipart&#10;&#10;Descrizione generata automaticamente" id="490" name="Google Shape;4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98" y="2864436"/>
            <a:ext cx="945713" cy="433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freccia&#10;&#10;Descrizione generata automaticamente" id="491" name="Google Shape;491;p33"/>
          <p:cNvPicPr preferRelativeResize="0"/>
          <p:nvPr/>
        </p:nvPicPr>
        <p:blipFill rotWithShape="1">
          <a:blip r:embed="rId4">
            <a:alphaModFix/>
          </a:blip>
          <a:srcRect b="6388" l="12425" r="13023" t="6804"/>
          <a:stretch/>
        </p:blipFill>
        <p:spPr>
          <a:xfrm>
            <a:off x="307025" y="3618973"/>
            <a:ext cx="609600" cy="50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137" y="5323678"/>
            <a:ext cx="482282" cy="48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8143" y="6021296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3"/>
          <p:cNvSpPr txBox="1"/>
          <p:nvPr/>
        </p:nvSpPr>
        <p:spPr>
          <a:xfrm>
            <a:off x="152400" y="2171134"/>
            <a:ext cx="3962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8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</a:t>
            </a:r>
            <a:endParaRPr/>
          </a:p>
        </p:txBody>
      </p:sp>
      <p:sp>
        <p:nvSpPr>
          <p:cNvPr id="495" name="Google Shape;495;p33"/>
          <p:cNvSpPr txBox="1"/>
          <p:nvPr/>
        </p:nvSpPr>
        <p:spPr>
          <a:xfrm>
            <a:off x="1301977" y="2918713"/>
            <a:ext cx="47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Classes = 2         two authors of this work;</a:t>
            </a:r>
            <a:endParaRPr/>
          </a:p>
        </p:txBody>
      </p:sp>
      <p:sp>
        <p:nvSpPr>
          <p:cNvPr id="496" name="Google Shape;496;p33"/>
          <p:cNvSpPr txBox="1"/>
          <p:nvPr/>
        </p:nvSpPr>
        <p:spPr>
          <a:xfrm>
            <a:off x="1067542" y="3531124"/>
            <a:ext cx="4648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Completely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independent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rest and task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have been acquired;</a:t>
            </a:r>
            <a:endParaRPr/>
          </a:p>
        </p:txBody>
      </p:sp>
      <p:sp>
        <p:nvSpPr>
          <p:cNvPr id="497" name="Google Shape;497;p33"/>
          <p:cNvSpPr txBox="1"/>
          <p:nvPr/>
        </p:nvSpPr>
        <p:spPr>
          <a:xfrm>
            <a:off x="1118924" y="5173209"/>
            <a:ext cx="37192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 the </a:t>
            </a: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pre-processing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tecniques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have been implemented;</a:t>
            </a:r>
            <a:endParaRPr/>
          </a:p>
        </p:txBody>
      </p:sp>
      <p:pic>
        <p:nvPicPr>
          <p:cNvPr id="498" name="Google Shape;498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5948" y="2918713"/>
            <a:ext cx="5832523" cy="296927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3"/>
          <p:cNvSpPr txBox="1"/>
          <p:nvPr>
            <p:ph idx="12" type="sldNum"/>
          </p:nvPr>
        </p:nvSpPr>
        <p:spPr>
          <a:xfrm>
            <a:off x="11614925" y="6388628"/>
            <a:ext cx="533399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500" name="Google Shape;500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7335" y="4342310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3"/>
          <p:cNvSpPr txBox="1"/>
          <p:nvPr/>
        </p:nvSpPr>
        <p:spPr>
          <a:xfrm>
            <a:off x="1133069" y="4474513"/>
            <a:ext cx="3124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New task 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one subject!</a:t>
            </a:r>
            <a:endParaRPr/>
          </a:p>
        </p:txBody>
      </p:sp>
      <p:pic>
        <p:nvPicPr>
          <p:cNvPr id="502" name="Google Shape;502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2357" y="4304796"/>
            <a:ext cx="645825" cy="60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 txBox="1"/>
          <p:nvPr>
            <p:ph type="title"/>
          </p:nvPr>
        </p:nvSpPr>
        <p:spPr>
          <a:xfrm>
            <a:off x="533400" y="990600"/>
            <a:ext cx="6095999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DEMO: </a:t>
            </a:r>
            <a:r>
              <a:rPr b="1" lang="it-IT" sz="3000">
                <a:latin typeface="Arial"/>
                <a:ea typeface="Arial"/>
                <a:cs typeface="Arial"/>
                <a:sym typeface="Arial"/>
              </a:rPr>
              <a:t>Results</a:t>
            </a:r>
            <a:endParaRPr sz="3000"/>
          </a:p>
        </p:txBody>
      </p:sp>
      <p:sp>
        <p:nvSpPr>
          <p:cNvPr id="508" name="Google Shape;508;p34"/>
          <p:cNvSpPr txBox="1"/>
          <p:nvPr>
            <p:ph idx="12" type="sldNum"/>
          </p:nvPr>
        </p:nvSpPr>
        <p:spPr>
          <a:xfrm>
            <a:off x="11614926" y="6388628"/>
            <a:ext cx="4246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09" name="Google Shape;509;p34"/>
          <p:cNvSpPr txBox="1"/>
          <p:nvPr/>
        </p:nvSpPr>
        <p:spPr>
          <a:xfrm>
            <a:off x="7785637" y="2839075"/>
            <a:ext cx="3809997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Rest Dataset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Demo accuracy results coherent with previous train 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0" name="Google Shape;510;p34"/>
          <p:cNvPicPr preferRelativeResize="0"/>
          <p:nvPr/>
        </p:nvPicPr>
        <p:blipFill rotWithShape="1">
          <a:blip r:embed="rId3">
            <a:alphaModFix/>
          </a:blip>
          <a:srcRect b="6788" l="0" r="0" t="0"/>
          <a:stretch/>
        </p:blipFill>
        <p:spPr>
          <a:xfrm>
            <a:off x="77900" y="2468281"/>
            <a:ext cx="7318595" cy="389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8401" y="2158772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8191951" y="2240806"/>
            <a:ext cx="2667000" cy="40011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New task </a:t>
            </a: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ID_03</a:t>
            </a:r>
            <a:endParaRPr/>
          </a:p>
        </p:txBody>
      </p:sp>
      <p:pic>
        <p:nvPicPr>
          <p:cNvPr id="513" name="Google Shape;51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69101" y="2042071"/>
            <a:ext cx="645825" cy="60842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4"/>
          <p:cNvSpPr txBox="1"/>
          <p:nvPr/>
        </p:nvSpPr>
        <p:spPr>
          <a:xfrm>
            <a:off x="7815101" y="4070181"/>
            <a:ext cx="4072099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Task Dataset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Very low accuracy for ID_03, which made a different task (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Skip);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Demo accuracy results coherent only with ID_12 which made the same task (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Jumping Jacks).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5"/>
          <p:cNvSpPr txBox="1"/>
          <p:nvPr>
            <p:ph type="title"/>
          </p:nvPr>
        </p:nvSpPr>
        <p:spPr>
          <a:xfrm>
            <a:off x="478971" y="921995"/>
            <a:ext cx="1068530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latin typeface="Arial"/>
                <a:ea typeface="Arial"/>
                <a:cs typeface="Arial"/>
                <a:sym typeface="Arial"/>
              </a:rPr>
              <a:t>Conclusions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5"/>
          <p:cNvSpPr txBox="1"/>
          <p:nvPr/>
        </p:nvSpPr>
        <p:spPr>
          <a:xfrm>
            <a:off x="478971" y="2362200"/>
            <a:ext cx="7652129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Fully-Connected NN 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simplest architecture implemented in this work, and so the most easy to adapt on a smartphone. The compromise is a </a:t>
            </a: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performance in dynamic activity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Recurrent Neural Network 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b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slightly more complex with higher training time and n. of parameters. </a:t>
            </a: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performance for dynamic activity.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2D Convolutional NN 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offer good performance, and need more investigation;</a:t>
            </a:r>
            <a:endParaRPr/>
          </a:p>
        </p:txBody>
      </p:sp>
      <p:pic>
        <p:nvPicPr>
          <p:cNvPr descr="Future Icon - Download in Flat Style" id="521" name="Google Shape;52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8086" y="2133600"/>
            <a:ext cx="41148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5"/>
          <p:cNvSpPr txBox="1"/>
          <p:nvPr>
            <p:ph idx="12" type="sldNum"/>
          </p:nvPr>
        </p:nvSpPr>
        <p:spPr>
          <a:xfrm>
            <a:off x="11614926" y="6388628"/>
            <a:ext cx="5770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/>
          <p:nvPr>
            <p:ph type="title"/>
          </p:nvPr>
        </p:nvSpPr>
        <p:spPr>
          <a:xfrm>
            <a:off x="478971" y="921995"/>
            <a:ext cx="1068530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latin typeface="Arial"/>
                <a:ea typeface="Arial"/>
                <a:cs typeface="Arial"/>
                <a:sym typeface="Arial"/>
              </a:rPr>
              <a:t>Conclusions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6"/>
          <p:cNvSpPr txBox="1"/>
          <p:nvPr/>
        </p:nvSpPr>
        <p:spPr>
          <a:xfrm>
            <a:off x="533400" y="2209800"/>
            <a:ext cx="765212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Fully-Connected NN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simplest architecture implemented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most easy to adapt on wearable.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compromise is a </a:t>
            </a: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performance in dynamic activity</a:t>
            </a:r>
            <a:endParaRPr/>
          </a:p>
        </p:txBody>
      </p:sp>
      <p:pic>
        <p:nvPicPr>
          <p:cNvPr descr="Future Icon - Download in Flat Style" id="529" name="Google Shape;5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0" y="2286000"/>
            <a:ext cx="41148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6"/>
          <p:cNvSpPr txBox="1"/>
          <p:nvPr>
            <p:ph idx="12" type="sldNum"/>
          </p:nvPr>
        </p:nvSpPr>
        <p:spPr>
          <a:xfrm>
            <a:off x="11614926" y="6388628"/>
            <a:ext cx="5770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31" name="Google Shape;531;p36"/>
          <p:cNvSpPr txBox="1"/>
          <p:nvPr/>
        </p:nvSpPr>
        <p:spPr>
          <a:xfrm>
            <a:off x="533400" y="3705761"/>
            <a:ext cx="765212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Recurrent Neural Network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slightly more complex with higher training time and n. of parameters;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performance for dynamic activity.</a:t>
            </a:r>
            <a:endParaRPr/>
          </a:p>
        </p:txBody>
      </p:sp>
      <p:sp>
        <p:nvSpPr>
          <p:cNvPr id="532" name="Google Shape;532;p36"/>
          <p:cNvSpPr txBox="1"/>
          <p:nvPr/>
        </p:nvSpPr>
        <p:spPr>
          <a:xfrm>
            <a:off x="533400" y="5275773"/>
            <a:ext cx="765212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2D Convolutional NN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usage of ECG in a different domain;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offer good performance;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needs more investigation.</a:t>
            </a:r>
            <a:endParaRPr/>
          </a:p>
        </p:txBody>
      </p:sp>
      <p:pic>
        <p:nvPicPr>
          <p:cNvPr id="533" name="Google Shape;53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36" y="2209800"/>
            <a:ext cx="439864" cy="43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15" y="3690396"/>
            <a:ext cx="439864" cy="43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742" y="5275773"/>
            <a:ext cx="359229" cy="35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7"/>
          <p:cNvSpPr txBox="1"/>
          <p:nvPr>
            <p:ph type="title"/>
          </p:nvPr>
        </p:nvSpPr>
        <p:spPr>
          <a:xfrm>
            <a:off x="478971" y="921995"/>
            <a:ext cx="1068530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latin typeface="Arial"/>
                <a:ea typeface="Arial"/>
                <a:cs typeface="Arial"/>
                <a:sym typeface="Arial"/>
              </a:rPr>
              <a:t>Conclusions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7"/>
          <p:cNvSpPr txBox="1"/>
          <p:nvPr/>
        </p:nvSpPr>
        <p:spPr>
          <a:xfrm>
            <a:off x="555172" y="2242901"/>
            <a:ext cx="767442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Demo with New Dataset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Coherent permormance for the rest dataset.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network performance is depentent on the task.</a:t>
            </a:r>
            <a:endParaRPr/>
          </a:p>
        </p:txBody>
      </p:sp>
      <p:sp>
        <p:nvSpPr>
          <p:cNvPr id="542" name="Google Shape;542;p37"/>
          <p:cNvSpPr txBox="1"/>
          <p:nvPr>
            <p:ph idx="12" type="sldNum"/>
          </p:nvPr>
        </p:nvSpPr>
        <p:spPr>
          <a:xfrm>
            <a:off x="11614926" y="6388628"/>
            <a:ext cx="5770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43" name="Google Shape;543;p37"/>
          <p:cNvSpPr txBox="1"/>
          <p:nvPr/>
        </p:nvSpPr>
        <p:spPr>
          <a:xfrm>
            <a:off x="565331" y="3559314"/>
            <a:ext cx="537826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Wearable measure variability</a:t>
            </a:r>
            <a:endParaRPr b="1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Permormance dependent on data acquisition (n°2 subjects excluded)</a:t>
            </a:r>
            <a:endParaRPr/>
          </a:p>
        </p:txBody>
      </p:sp>
      <p:sp>
        <p:nvSpPr>
          <p:cNvPr id="544" name="Google Shape;544;p37"/>
          <p:cNvSpPr txBox="1"/>
          <p:nvPr/>
        </p:nvSpPr>
        <p:spPr>
          <a:xfrm>
            <a:off x="575492" y="4645650"/>
            <a:ext cx="767442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Wearable &amp; Neural Network for Subject Identification</a:t>
            </a:r>
            <a:endParaRPr b="1" sz="2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Satisfactory performance for the rest dataset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 dependecies, but promising performance for RNN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Spctrogram &amp; 2D Conv NN requires more investigation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21" y="2242901"/>
            <a:ext cx="359229" cy="35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42" y="3559314"/>
            <a:ext cx="359229" cy="35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68" y="4655795"/>
            <a:ext cx="439864" cy="439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ture Icon - Download in Flat Style" id="548" name="Google Shape;54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7600" y="2286000"/>
            <a:ext cx="4114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8"/>
          <p:cNvSpPr txBox="1"/>
          <p:nvPr>
            <p:ph type="title"/>
          </p:nvPr>
        </p:nvSpPr>
        <p:spPr>
          <a:xfrm>
            <a:off x="609600" y="990600"/>
            <a:ext cx="4343400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latin typeface="Arial"/>
                <a:ea typeface="Arial"/>
                <a:cs typeface="Arial"/>
                <a:sym typeface="Arial"/>
              </a:rPr>
              <a:t>Future works</a:t>
            </a:r>
            <a:endParaRPr sz="4400"/>
          </a:p>
        </p:txBody>
      </p:sp>
      <p:sp>
        <p:nvSpPr>
          <p:cNvPr id="554" name="Google Shape;554;p38"/>
          <p:cNvSpPr txBox="1"/>
          <p:nvPr/>
        </p:nvSpPr>
        <p:spPr>
          <a:xfrm>
            <a:off x="76200" y="2133600"/>
            <a:ext cx="94488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</a:t>
            </a: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Replicability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experiment and </a:t>
            </a: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Robustness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model, through </a:t>
            </a:r>
            <a:r>
              <a:rPr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multiple session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acquisition and different tasks, to</a:t>
            </a: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«overcome» 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biological and measurement variability, to improve </a:t>
            </a: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generalization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Investigating about how networks behave adding more classes;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Multimodal approach 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using other wearables, such as Pulse Oxymeter for PPG signal;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Evaluating </a:t>
            </a: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advanced architectures 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obtain better performance (cumbersome with </a:t>
            </a: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wearable),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was done for the </a:t>
            </a: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Convolutional NN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investigation on </a:t>
            </a:r>
            <a:r>
              <a:rPr i="1"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Spectrum dataset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the relative 2D network.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advantage of the chest band during competitive sports for </a:t>
            </a: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prevention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it-IT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diagnosis</a:t>
            </a:r>
            <a:r>
              <a:rPr lang="it-I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ducation, future, head, lighthouse, line, profession, vision icon -  Download on Iconfinder" id="555" name="Google Shape;5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4563" y="2438400"/>
            <a:ext cx="25908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8"/>
          <p:cNvSpPr txBox="1"/>
          <p:nvPr>
            <p:ph idx="12" type="sldNum"/>
          </p:nvPr>
        </p:nvSpPr>
        <p:spPr>
          <a:xfrm>
            <a:off x="11614926" y="6388628"/>
            <a:ext cx="5008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9"/>
          <p:cNvSpPr txBox="1"/>
          <p:nvPr/>
        </p:nvSpPr>
        <p:spPr>
          <a:xfrm>
            <a:off x="304800" y="2583154"/>
            <a:ext cx="8763000" cy="688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-427990" lvl="0" marL="440055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THANKS FOR YOUR ATTENTION</a:t>
            </a:r>
            <a:endParaRPr b="1" sz="3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9"/>
          <p:cNvSpPr txBox="1"/>
          <p:nvPr/>
        </p:nvSpPr>
        <p:spPr>
          <a:xfrm>
            <a:off x="951950" y="4628922"/>
            <a:ext cx="2098675" cy="930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Laddomada Pietro</a:t>
            </a:r>
            <a:endParaRPr/>
          </a:p>
          <a:p>
            <a:pPr indent="0" lvl="0" marL="12700" marR="5080" rtl="0" algn="l">
              <a:lnSpc>
                <a:spcPct val="1567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Piva Francesco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3" name="Google Shape;563;p39"/>
          <p:cNvSpPr txBox="1"/>
          <p:nvPr/>
        </p:nvSpPr>
        <p:spPr>
          <a:xfrm>
            <a:off x="3200400" y="4578673"/>
            <a:ext cx="3810000" cy="982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54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2010564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2038151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4" name="Google Shape;564;p39"/>
          <p:cNvSpPr txBox="1"/>
          <p:nvPr/>
        </p:nvSpPr>
        <p:spPr>
          <a:xfrm>
            <a:off x="228600" y="6324600"/>
            <a:ext cx="544885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Human Data Analytics, a.y. 2022/2023, University of Padua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5" name="Google Shape;56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6" y="76200"/>
            <a:ext cx="3352950" cy="24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9"/>
          <p:cNvSpPr/>
          <p:nvPr/>
        </p:nvSpPr>
        <p:spPr>
          <a:xfrm flipH="1" rot="10609007">
            <a:off x="965988" y="3311473"/>
            <a:ext cx="581522" cy="521795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9"/>
          <p:cNvSpPr txBox="1"/>
          <p:nvPr/>
        </p:nvSpPr>
        <p:spPr>
          <a:xfrm>
            <a:off x="1574286" y="3426822"/>
            <a:ext cx="5681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800">
                <a:solidFill>
                  <a:schemeClr val="lt1"/>
                </a:solidFill>
                <a:highlight>
                  <a:srgbClr val="800000"/>
                </a:highlight>
                <a:latin typeface="Arial"/>
                <a:ea typeface="Arial"/>
                <a:cs typeface="Arial"/>
                <a:sym typeface="Arial"/>
              </a:rPr>
              <a:t>ANY QUESTIONS ?</a:t>
            </a:r>
            <a:endParaRPr/>
          </a:p>
        </p:txBody>
      </p:sp>
      <p:pic>
        <p:nvPicPr>
          <p:cNvPr descr="Immagine che contiene testo&#10;&#10;Descrizione generata automaticamente" id="568" name="Google Shape;5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8800" y="304800"/>
            <a:ext cx="2505034" cy="1573162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9"/>
          <p:cNvSpPr txBox="1"/>
          <p:nvPr>
            <p:ph idx="12" type="sldNum"/>
          </p:nvPr>
        </p:nvSpPr>
        <p:spPr>
          <a:xfrm>
            <a:off x="11614926" y="6388628"/>
            <a:ext cx="50087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1" name="Google Shape;91;p4"/>
          <p:cNvSpPr txBox="1"/>
          <p:nvPr/>
        </p:nvSpPr>
        <p:spPr>
          <a:xfrm>
            <a:off x="533400" y="990600"/>
            <a:ext cx="2751855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5607145" y="4666352"/>
            <a:ext cx="2286000" cy="925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Why ECG?</a:t>
            </a:r>
            <a:endParaRPr/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4576" y="2362200"/>
            <a:ext cx="1471139" cy="245958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/>
        </p:nvSpPr>
        <p:spPr>
          <a:xfrm>
            <a:off x="1676400" y="3099364"/>
            <a:ext cx="3124200" cy="184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Tamper-proof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Timeless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Unique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1676400" y="2133600"/>
            <a:ext cx="3029887" cy="821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Characteristics</a:t>
            </a:r>
            <a:r>
              <a:rPr lang="it-IT" sz="24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2" name="Google Shape;102;p5"/>
          <p:cNvSpPr txBox="1"/>
          <p:nvPr/>
        </p:nvSpPr>
        <p:spPr>
          <a:xfrm>
            <a:off x="533400" y="990600"/>
            <a:ext cx="2751855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2362200" y="3219072"/>
            <a:ext cx="497111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Higly Subject-dependent;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Easy to collect (e.g. </a:t>
            </a:r>
            <a:r>
              <a:rPr i="1"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Wearable devices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);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DNN architectures can provide an accurate ECG discrimination based on individual unique features.</a:t>
            </a:r>
            <a:endParaRPr/>
          </a:p>
        </p:txBody>
      </p:sp>
      <p:sp>
        <p:nvSpPr>
          <p:cNvPr id="104" name="Google Shape;104;p5"/>
          <p:cNvSpPr txBox="1"/>
          <p:nvPr/>
        </p:nvSpPr>
        <p:spPr>
          <a:xfrm>
            <a:off x="2362200" y="2146846"/>
            <a:ext cx="2286000" cy="925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Why ECG?</a:t>
            </a:r>
            <a:endParaRPr/>
          </a:p>
        </p:txBody>
      </p:sp>
      <p:pic>
        <p:nvPicPr>
          <p:cNvPr descr="Immagine che contiene testo, clipart&#10;&#10;Descrizione generata automaticamente"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12639" r="15133" t="6252"/>
          <a:stretch/>
        </p:blipFill>
        <p:spPr>
          <a:xfrm>
            <a:off x="7239000" y="2895600"/>
            <a:ext cx="3938784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/>
          <p:nvPr/>
        </p:nvSpPr>
        <p:spPr>
          <a:xfrm>
            <a:off x="1143000" y="3852778"/>
            <a:ext cx="838200" cy="685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609600" y="990600"/>
            <a:ext cx="458065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Goal of this work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4" name="Google Shape;114;p6"/>
          <p:cNvSpPr txBox="1"/>
          <p:nvPr/>
        </p:nvSpPr>
        <p:spPr>
          <a:xfrm>
            <a:off x="3609068" y="2590800"/>
            <a:ext cx="8077200" cy="232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Biometric Identification with ECG Signal: </a:t>
            </a:r>
            <a:r>
              <a:rPr lang="it-IT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goal</a:t>
            </a:r>
            <a:r>
              <a:rPr lang="it-IT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of this work is to confirm that ECG signal acquired thorugh </a:t>
            </a: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Wearable</a:t>
            </a:r>
            <a:r>
              <a:rPr lang="it-IT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devices can be use as biometrics identifiers.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▪"/>
            </a:pPr>
            <a:r>
              <a:rPr lang="it-IT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Different kind of Data-set for more generalization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▪"/>
            </a:pPr>
            <a:r>
              <a:rPr lang="it-IT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Implementation of </a:t>
            </a:r>
            <a:r>
              <a:rPr i="1" lang="it-IT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Pre-processing </a:t>
            </a:r>
            <a:r>
              <a:rPr lang="it-IT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techniques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▪"/>
            </a:pPr>
            <a:r>
              <a:rPr lang="it-IT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Various Deep Learning architectures for Subject-Identification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เป้าหมาย png 1 » PNG Image" id="115" name="Google Shape;1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387409"/>
            <a:ext cx="2770867" cy="2770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609600" y="990600"/>
            <a:ext cx="458065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Methods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23" name="Google Shape;123;p7"/>
          <p:cNvSpPr txBox="1"/>
          <p:nvPr/>
        </p:nvSpPr>
        <p:spPr>
          <a:xfrm>
            <a:off x="2133600" y="2209800"/>
            <a:ext cx="2438400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1) Dataset: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15 subjects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Rest</a:t>
            </a: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Dataset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Task</a:t>
            </a: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Dataset</a:t>
            </a:r>
            <a:endParaRPr i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People icon - Free download on Iconfinder" id="124" name="Google Shape;124;p7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152400" y="2059940"/>
            <a:ext cx="1714500" cy="1714500"/>
          </a:xfrm>
          <a:prstGeom prst="rect">
            <a:avLst/>
          </a:prstGeom>
          <a:noFill/>
          <a:ln>
            <a:noFill/>
          </a:ln>
          <a:effectLst>
            <a:outerShdw blurRad="63500" sx="1000" rotWithShape="0" algn="ctr" dist="50800" sy="1000">
              <a:srgbClr val="000000">
                <a:alpha val="97647"/>
              </a:srgbClr>
            </a:outerShdw>
          </a:effectLst>
        </p:spPr>
      </p:pic>
      <p:pic>
        <p:nvPicPr>
          <p:cNvPr id="125" name="Google Shape;125;p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309723" y="4495800"/>
            <a:ext cx="1399853" cy="12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/>
          <p:nvPr/>
        </p:nvSpPr>
        <p:spPr>
          <a:xfrm>
            <a:off x="2133600" y="4343400"/>
            <a:ext cx="39624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2) Pre-Processing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Interpolation &amp; Data Filtering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Segmentation and Cleaning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Merging Segments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2D Spectrogram</a:t>
            </a:r>
            <a:endParaRPr i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2130755" y="5638800"/>
            <a:ext cx="307645" cy="30764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28" name="Google Shape;128;p7"/>
          <p:cNvSpPr txBox="1"/>
          <p:nvPr/>
        </p:nvSpPr>
        <p:spPr>
          <a:xfrm>
            <a:off x="7620002" y="2198914"/>
            <a:ext cx="38100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3) Train – Validation - Test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Classes equally balanced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 60%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Validation 15%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 25%</a:t>
            </a:r>
            <a:endParaRPr/>
          </a:p>
        </p:txBody>
      </p:sp>
      <p:sp>
        <p:nvSpPr>
          <p:cNvPr id="129" name="Google Shape;129;p7"/>
          <p:cNvSpPr txBox="1"/>
          <p:nvPr/>
        </p:nvSpPr>
        <p:spPr>
          <a:xfrm>
            <a:off x="7620002" y="4343400"/>
            <a:ext cx="3810000" cy="22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4) Neural Network: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Fully-Connected Dense NN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Recurrent NN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2D Convolutional NN </a:t>
            </a: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(Rest)</a:t>
            </a:r>
            <a:endParaRPr i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Metrics &amp; Evaluation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Networks comparison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5972848" y="2220958"/>
            <a:ext cx="1647153" cy="1647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ural network free icon" id="131" name="Google Shape;131;p7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>
            <a:off x="6081705" y="4495800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609600" y="990600"/>
            <a:ext cx="458065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Processing pipeline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>
            <p:ph idx="12" type="sldNum"/>
          </p:nvPr>
        </p:nvSpPr>
        <p:spPr>
          <a:xfrm>
            <a:off x="11614926" y="6388628"/>
            <a:ext cx="243204" cy="39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2209800"/>
            <a:ext cx="6757606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title"/>
          </p:nvPr>
        </p:nvSpPr>
        <p:spPr>
          <a:xfrm>
            <a:off x="381000" y="983609"/>
            <a:ext cx="8314455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Arial"/>
                <a:ea typeface="Arial"/>
                <a:cs typeface="Arial"/>
                <a:sym typeface="Arial"/>
              </a:rPr>
              <a:t>Dataset  collection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 txBox="1"/>
          <p:nvPr>
            <p:ph idx="12" type="sldNum"/>
          </p:nvPr>
        </p:nvSpPr>
        <p:spPr>
          <a:xfrm>
            <a:off x="11614926" y="6388628"/>
            <a:ext cx="424674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77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Immagine che contiene nero, cintura&#10;&#10;Descrizione generata automaticamente" id="146" name="Google Shape;146;p9"/>
          <p:cNvPicPr preferRelativeResize="0"/>
          <p:nvPr/>
        </p:nvPicPr>
        <p:blipFill rotWithShape="1">
          <a:blip r:embed="rId3">
            <a:alphaModFix/>
          </a:blip>
          <a:srcRect b="26667" l="0" r="0" t="27778"/>
          <a:stretch/>
        </p:blipFill>
        <p:spPr>
          <a:xfrm>
            <a:off x="7430190" y="2432964"/>
            <a:ext cx="3580021" cy="16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/>
          <p:cNvPicPr preferRelativeResize="0"/>
          <p:nvPr/>
        </p:nvPicPr>
        <p:blipFill rotWithShape="1">
          <a:blip r:embed="rId4">
            <a:alphaModFix/>
          </a:blip>
          <a:srcRect b="76624" l="47744" r="30817" t="-2516"/>
          <a:stretch/>
        </p:blipFill>
        <p:spPr>
          <a:xfrm>
            <a:off x="8648464" y="790257"/>
            <a:ext cx="1226479" cy="851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9"/>
          <p:cNvCxnSpPr/>
          <p:nvPr/>
        </p:nvCxnSpPr>
        <p:spPr>
          <a:xfrm>
            <a:off x="9220201" y="1441309"/>
            <a:ext cx="0" cy="304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49" name="Google Shape;149;p9"/>
          <p:cNvSpPr/>
          <p:nvPr/>
        </p:nvSpPr>
        <p:spPr>
          <a:xfrm>
            <a:off x="8610600" y="838200"/>
            <a:ext cx="1226479" cy="56682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9828423" y="906167"/>
            <a:ext cx="304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/>
          </a:p>
        </p:txBody>
      </p:sp>
      <p:sp>
        <p:nvSpPr>
          <p:cNvPr id="151" name="Google Shape;151;p9"/>
          <p:cNvSpPr txBox="1"/>
          <p:nvPr/>
        </p:nvSpPr>
        <p:spPr>
          <a:xfrm>
            <a:off x="381000" y="4012112"/>
            <a:ext cx="5638800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15 Subjects (+2 failed acquisition)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Age 23 ± 3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8 men 	7 women     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past history of </a:t>
            </a: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cardiovascular diseases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Google Shape;152;p9"/>
          <p:cNvPicPr preferRelativeResize="0"/>
          <p:nvPr/>
        </p:nvPicPr>
        <p:blipFill rotWithShape="1">
          <a:blip r:embed="rId5">
            <a:alphaModFix/>
          </a:blip>
          <a:srcRect b="18749" l="0" r="50000" t="12500"/>
          <a:stretch/>
        </p:blipFill>
        <p:spPr>
          <a:xfrm>
            <a:off x="1792617" y="4964051"/>
            <a:ext cx="257277" cy="35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9"/>
          <p:cNvPicPr preferRelativeResize="0"/>
          <p:nvPr/>
        </p:nvPicPr>
        <p:blipFill rotWithShape="1">
          <a:blip r:embed="rId6">
            <a:alphaModFix/>
          </a:blip>
          <a:srcRect b="18749" l="50000" r="0" t="15625"/>
          <a:stretch/>
        </p:blipFill>
        <p:spPr>
          <a:xfrm>
            <a:off x="3429000" y="4953000"/>
            <a:ext cx="257277" cy="3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 txBox="1"/>
          <p:nvPr/>
        </p:nvSpPr>
        <p:spPr>
          <a:xfrm>
            <a:off x="381000" y="2336978"/>
            <a:ext cx="5638800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Wearable </a:t>
            </a:r>
            <a:r>
              <a:rPr i="1"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Polar H10</a:t>
            </a:r>
            <a:r>
              <a:rPr lang="it-IT" sz="22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Chest Band for ECG acquisition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acquired via Bluethooth through </a:t>
            </a:r>
            <a:r>
              <a:rPr i="1" lang="it-IT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Android App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804929" y="4802652"/>
            <a:ext cx="380999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Pay Attention</a:t>
            </a:r>
            <a:r>
              <a:rPr lang="it-IT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the band must firmly adhere to the chest in order to avoid artifacts.</a:t>
            </a:r>
            <a:endParaRPr/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37624" y="4802652"/>
            <a:ext cx="914347" cy="914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uppo di uomini con riempimento a tinta unita" id="157" name="Google Shape;15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89881" y="3946340"/>
            <a:ext cx="1002168" cy="100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2022-05-09T17:00:40Z</dcterms:created>
  <dc:creator>Francesco Piva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